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86" r:id="rId2"/>
    <p:sldId id="256" r:id="rId3"/>
    <p:sldId id="287" r:id="rId4"/>
    <p:sldId id="305" r:id="rId5"/>
    <p:sldId id="288" r:id="rId6"/>
    <p:sldId id="289" r:id="rId7"/>
    <p:sldId id="290" r:id="rId8"/>
    <p:sldId id="291" r:id="rId9"/>
    <p:sldId id="292" r:id="rId10"/>
    <p:sldId id="293" r:id="rId11"/>
    <p:sldId id="302" r:id="rId12"/>
    <p:sldId id="294" r:id="rId13"/>
    <p:sldId id="295" r:id="rId14"/>
    <p:sldId id="296" r:id="rId15"/>
    <p:sldId id="298" r:id="rId16"/>
    <p:sldId id="304" r:id="rId17"/>
    <p:sldId id="299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FB7BB-8F48-4EDF-8E75-D82F238D0ED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BDD697-9031-452E-8B15-7DAA84FCC6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3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US" altLang="ko-KR" smtClean="0">
                <a:latin typeface="+mj-ea"/>
                <a:ea typeface="+mj-ea"/>
              </a:rPr>
              <a:t>1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35315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4E0681-801D-A03B-78A6-AE306B0EB0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8A7BBC-47F3-6839-141F-1671931EF3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5B3328-5D4C-9293-26E2-4C985DD77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734297-37E8-A540-02DC-93D263714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977CA4-7C5C-BF4F-65E7-522F3E4EF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509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83BA16-BC02-42E6-AA23-8D23605F8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3FAC4C-0FEA-D687-C2B5-67862ED70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5737B9-8E0C-3127-3FC4-2BB5D91AD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3FB31-C8AE-D346-3645-70B295BE1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66F428-1097-0A89-2AF1-7663E0015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054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1B0718B-B59B-43CF-8531-EDD5FA67C3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98F57E-16E9-B53A-06E0-80BB206CA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C4FF3B-3EBD-98EB-2846-55949FC52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C02DE8-B9AA-EC7F-E110-D32C9DE28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69E448-5EFB-54CA-1C17-A2E55F199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639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8F4869-0EBA-D92F-901E-71989E992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D9227A-602B-02A9-B4DA-B679FDC80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94FCDD-943C-637C-ACA3-D35FD778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A95828-EDC3-EBEE-37F4-EE1CBBC1F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5A6523-EC81-8313-7829-912B00E49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623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976C55-69F9-EE50-2365-86C50931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C0018C-FF2C-39C2-2CF4-69DB6DCD41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24F932-4785-D092-1A65-986ACA0E6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78CDC4-4F2B-B9A3-9E1E-F50208BD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8B0340-0B44-DA8E-B0D0-0D871B259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98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E492E2-F656-10FF-B7A3-5F292127D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3184BF-DAA0-210A-5FB6-B40D6F09CA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3BF09DD-79D4-CB9F-891F-71FBB69BF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3518E8-8751-54B4-10EA-CBAED64A5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D3D53E-0B0C-AD96-9BEE-336D921FA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221D8D-14FF-80EC-5FD7-7EB6F87A7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8386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3F4843-1E84-5DF1-E740-F355D7320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03BF60-362B-688C-8FCE-C15E6B25B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C97C1F-8E2D-5727-4CC1-16F8904E8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9A637CF-ACC0-AE9A-F067-7034B2B9D9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0283C50-EE99-DD6F-A1F9-E1FCD32B8A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7EE5F8F-C41F-5692-9205-F939CB712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CE29B25-5AE0-515B-2233-4447FF232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3C1357-9B87-94E3-C042-040EE1AEB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942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BBE09E-8DCF-E42B-23B5-CE5BEE155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6FF8AC-1AF4-C8FA-0A7E-423B06FB2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C7028F4-0C8D-C8E3-B342-F85CD08F3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FA7BF3-179F-1B4C-A1DA-D270A3FFC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28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8EDAEF2-F45C-D59D-E0B7-98651210A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E1155CD-C75A-B009-4346-6ED719BBC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6E1897-9280-19F2-3638-6D3073030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456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E99D6A-8AC0-6DBC-6C32-4D60D0AA6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BB2D9F-5AFD-B6CB-BF84-2A84DE1D86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3114AF-5FA3-091C-CA91-15D4A690B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E4EC25-4B4F-92B0-25D5-FFF706B1F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8C1D4B-E6E1-34C1-1EA4-56F7505C1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D3114D-3073-E746-7BC2-EE67FDE4D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489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AAC91A-8B04-18FD-C5DF-2F3D9D2C3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4D8630B-F667-4E20-EC03-BD9E615CCA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19F99B-3E64-98C5-19CA-EF0EE3697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6552F0-157F-D921-2F09-02A826C6F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ACB997-F988-0E21-CF25-1EFCD59EF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2A3CAE-1308-4AF8-C285-5E20C868C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886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07F847F-3211-73B3-8F83-E16BB38F0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81925B-7D35-9D7A-DE4F-4C8780857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F5D4D0-6628-7D44-8DE8-636E584620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9C34B-98C7-472B-8C44-09B318AC91B4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CC50E8-CFEC-C6E5-73C8-653FA8E75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D20805-360E-4EAD-FFCD-78F41896C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BCBEB-AC8C-4B85-9862-4933F4CF23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189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hyperlink" Target="mailto:class9@naver.com" TargetMode="External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png"/><Relationship Id="rId12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d7sPiifBDBw?feature=oembed" TargetMode="Externa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QR코드 - 나무위키">
            <a:extLst>
              <a:ext uri="{FF2B5EF4-FFF2-40B4-BE49-F238E27FC236}">
                <a16:creationId xmlns:a16="http://schemas.microsoft.com/office/drawing/2014/main" id="{65A2F09D-CF05-255E-C413-99D442864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1496" y="3382324"/>
            <a:ext cx="1463675" cy="146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4D60C61-8AD7-A1EC-0A2D-E362E2BD33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5964" y="1832640"/>
            <a:ext cx="1303672" cy="26226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2" descr="Pin on App UI Design">
            <a:extLst>
              <a:ext uri="{FF2B5EF4-FFF2-40B4-BE49-F238E27FC236}">
                <a16:creationId xmlns:a16="http://schemas.microsoft.com/office/drawing/2014/main" id="{14E62CAC-504C-BBAB-A569-EE8FE1DCD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665" y="1351271"/>
            <a:ext cx="4659637" cy="3494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41C5193-58C9-FA80-B457-5398E3B048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24503" y="1966403"/>
            <a:ext cx="1178942" cy="23883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" descr="Portfolio Screen for Cryptocurrency App - uistore.design">
            <a:extLst>
              <a:ext uri="{FF2B5EF4-FFF2-40B4-BE49-F238E27FC236}">
                <a16:creationId xmlns:a16="http://schemas.microsoft.com/office/drawing/2014/main" id="{899E4846-AB00-E891-81CC-5CA97A813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806" y="1351271"/>
            <a:ext cx="4588682" cy="35052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제목 1">
            <a:extLst>
              <a:ext uri="{FF2B5EF4-FFF2-40B4-BE49-F238E27FC236}">
                <a16:creationId xmlns:a16="http://schemas.microsoft.com/office/drawing/2014/main" id="{8F4D0DCE-6718-52C1-7966-E1E2D6A70F06}"/>
              </a:ext>
            </a:extLst>
          </p:cNvPr>
          <p:cNvSpPr txBox="1">
            <a:spLocks/>
          </p:cNvSpPr>
          <p:nvPr/>
        </p:nvSpPr>
        <p:spPr>
          <a:xfrm>
            <a:off x="1031096" y="4975889"/>
            <a:ext cx="11099655" cy="8153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ea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AYO CRYPTO HOT 10</a:t>
            </a:r>
            <a:endParaRPr lang="ko-KR" altLang="ru-RU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80A7F08B-52AB-8DCD-2085-95946AE90B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3115" y="1847085"/>
            <a:ext cx="1284627" cy="23537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BE9B5D8-F5EC-C471-6BA8-BB3DEB4C361B}"/>
              </a:ext>
            </a:extLst>
          </p:cNvPr>
          <p:cNvSpPr txBox="1"/>
          <p:nvPr/>
        </p:nvSpPr>
        <p:spPr>
          <a:xfrm>
            <a:off x="8338535" y="448714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WWW.AYO.COM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EA1721A-0319-7EBA-A8C3-F3035E0D976D}"/>
              </a:ext>
            </a:extLst>
          </p:cNvPr>
          <p:cNvSpPr txBox="1"/>
          <p:nvPr/>
        </p:nvSpPr>
        <p:spPr>
          <a:xfrm>
            <a:off x="1374090" y="5611643"/>
            <a:ext cx="6267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US" altLang="ko-KR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1</a:t>
            </a:r>
            <a:r>
              <a:rPr lang="en-US" altLang="ko-KR" b="1" baseline="30000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altLang="ko-KR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CRYPTO TUTOR &amp; PARTNER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D055E7-C287-0009-D3CD-9150F6C21B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79067" y="1681219"/>
            <a:ext cx="1178942" cy="23883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239191A-24FB-E194-B52E-4B165506230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61716" y="1851961"/>
            <a:ext cx="1178942" cy="11447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DF9A899-542B-88A2-61D8-AFEE0A3BBBE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63682" y="2851845"/>
            <a:ext cx="1176976" cy="11447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00BB867-B660-8CF1-F32D-3BDEC37B01DD}"/>
              </a:ext>
            </a:extLst>
          </p:cNvPr>
          <p:cNvSpPr txBox="1"/>
          <p:nvPr/>
        </p:nvSpPr>
        <p:spPr>
          <a:xfrm>
            <a:off x="-1" y="0"/>
            <a:ext cx="121307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S/W User Manual Ver1.0(20221216)</a:t>
            </a:r>
          </a:p>
          <a:p>
            <a:r>
              <a:rPr lang="en-US" altLang="ko-KR" sz="1400" b="1" dirty="0">
                <a:solidFill>
                  <a:srgbClr val="FF0000"/>
                </a:solidFill>
              </a:rPr>
              <a:t>*</a:t>
            </a:r>
            <a:r>
              <a:rPr lang="ko-KR" altLang="en-US" sz="1400" b="1" dirty="0">
                <a:solidFill>
                  <a:srgbClr val="FF0000"/>
                </a:solidFill>
              </a:rPr>
              <a:t>이 소프트웨어는 </a:t>
            </a:r>
            <a:r>
              <a:rPr lang="en-US" altLang="ko-KR" sz="1400" b="1" dirty="0">
                <a:solidFill>
                  <a:srgbClr val="FF0000"/>
                </a:solidFill>
              </a:rPr>
              <a:t>AYO</a:t>
            </a:r>
            <a:r>
              <a:rPr lang="ko-KR" altLang="en-US" sz="1400" b="1" dirty="0">
                <a:solidFill>
                  <a:srgbClr val="FF0000"/>
                </a:solidFill>
              </a:rPr>
              <a:t>가 기획한 상품의 </a:t>
            </a:r>
            <a:r>
              <a:rPr lang="en-US" altLang="ko-KR" sz="1400" b="1" dirty="0">
                <a:solidFill>
                  <a:srgbClr val="FF0000"/>
                </a:solidFill>
              </a:rPr>
              <a:t>feature</a:t>
            </a:r>
            <a:r>
              <a:rPr lang="ko-KR" altLang="en-US" sz="1400" b="1" dirty="0">
                <a:solidFill>
                  <a:srgbClr val="FF0000"/>
                </a:solidFill>
              </a:rPr>
              <a:t>와 </a:t>
            </a:r>
            <a:r>
              <a:rPr lang="en-US" altLang="ko-KR" sz="1400" b="1" dirty="0">
                <a:solidFill>
                  <a:srgbClr val="FF0000"/>
                </a:solidFill>
              </a:rPr>
              <a:t>function</a:t>
            </a:r>
            <a:r>
              <a:rPr lang="ko-KR" altLang="en-US" sz="1400" b="1" dirty="0">
                <a:solidFill>
                  <a:srgbClr val="FF0000"/>
                </a:solidFill>
              </a:rPr>
              <a:t>을 표현하고자 데모목적으로 제작된 프로토타이핑 </a:t>
            </a:r>
            <a:r>
              <a:rPr lang="en-US" altLang="ko-KR" sz="1400" b="1" dirty="0">
                <a:solidFill>
                  <a:srgbClr val="FF0000"/>
                </a:solidFill>
              </a:rPr>
              <a:t>S/W</a:t>
            </a:r>
            <a:r>
              <a:rPr lang="ko-KR" altLang="en-US" sz="1400" b="1" dirty="0">
                <a:solidFill>
                  <a:srgbClr val="FF0000"/>
                </a:solidFill>
              </a:rPr>
              <a:t>입니다</a:t>
            </a:r>
            <a:r>
              <a:rPr lang="en-US" altLang="ko-KR" sz="1400" b="1" dirty="0">
                <a:solidFill>
                  <a:srgbClr val="FF0000"/>
                </a:solidFill>
              </a:rPr>
              <a:t>. 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endParaRPr lang="en-US" altLang="ko-KR" sz="1400" b="1" dirty="0">
              <a:solidFill>
                <a:srgbClr val="FF0000"/>
              </a:solidFill>
            </a:endParaRPr>
          </a:p>
          <a:p>
            <a:r>
              <a:rPr lang="ko-KR" altLang="en-US" sz="1400" b="1" dirty="0">
                <a:solidFill>
                  <a:srgbClr val="FF0000"/>
                </a:solidFill>
              </a:rPr>
              <a:t>실제 완성품과는 큰 차이가 있으니</a:t>
            </a:r>
            <a:r>
              <a:rPr lang="en-US" altLang="ko-KR" sz="1400" b="1" dirty="0">
                <a:solidFill>
                  <a:srgbClr val="FF0000"/>
                </a:solidFill>
              </a:rPr>
              <a:t>,</a:t>
            </a:r>
            <a:r>
              <a:rPr lang="ko-KR" altLang="en-US" sz="1400" b="1" dirty="0">
                <a:solidFill>
                  <a:srgbClr val="FF0000"/>
                </a:solidFill>
              </a:rPr>
              <a:t> 이 점 감안해서 사용 바랍니다</a:t>
            </a:r>
            <a:r>
              <a:rPr lang="en-US" altLang="ko-KR" sz="1400" b="1" dirty="0">
                <a:solidFill>
                  <a:srgbClr val="FF0000"/>
                </a:solidFill>
              </a:rPr>
              <a:t>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D77014-F846-FE96-F25F-8E0CBC7E4B46}"/>
              </a:ext>
            </a:extLst>
          </p:cNvPr>
          <p:cNvSpPr txBox="1"/>
          <p:nvPr/>
        </p:nvSpPr>
        <p:spPr>
          <a:xfrm>
            <a:off x="5954154" y="5791200"/>
            <a:ext cx="61765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u="sng" dirty="0"/>
              <a:t>데모비디오</a:t>
            </a:r>
            <a:r>
              <a:rPr lang="en-US" altLang="ko-KR" b="1" u="sng" dirty="0"/>
              <a:t>: https://youtu.be/d7sPiifBDBw</a:t>
            </a:r>
          </a:p>
          <a:p>
            <a:endParaRPr lang="en-US" altLang="ko-KR" b="1" u="sng" dirty="0"/>
          </a:p>
          <a:p>
            <a:r>
              <a:rPr lang="ko-KR" altLang="en-US" b="1" u="sng" dirty="0"/>
              <a:t>소스코드</a:t>
            </a:r>
            <a:r>
              <a:rPr lang="en-US" altLang="ko-KR" b="1" u="sng" dirty="0"/>
              <a:t>: </a:t>
            </a:r>
            <a:r>
              <a:rPr lang="ko-KR" altLang="en-US" b="1" u="sng" dirty="0"/>
              <a:t>https://github.com/MJsisters/ayo.git</a:t>
            </a:r>
          </a:p>
        </p:txBody>
      </p:sp>
      <p:pic>
        <p:nvPicPr>
          <p:cNvPr id="6" name="온라인 미디어 5" title="AYO CRYPTO HOT 10">
            <a:hlinkClick r:id="" action="ppaction://media"/>
            <a:extLst>
              <a:ext uri="{FF2B5EF4-FFF2-40B4-BE49-F238E27FC236}">
                <a16:creationId xmlns:a16="http://schemas.microsoft.com/office/drawing/2014/main" id="{81E14A3B-8A95-DC83-9B9E-EDF9909FA4A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12"/>
          <a:stretch>
            <a:fillRect/>
          </a:stretch>
        </p:blipFill>
        <p:spPr>
          <a:xfrm>
            <a:off x="10781085" y="5379963"/>
            <a:ext cx="1349665" cy="10122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7ECA06-D92D-5084-64F7-2D71DF5C869F}"/>
              </a:ext>
            </a:extLst>
          </p:cNvPr>
          <p:cNvSpPr txBox="1"/>
          <p:nvPr/>
        </p:nvSpPr>
        <p:spPr>
          <a:xfrm>
            <a:off x="18105" y="6563376"/>
            <a:ext cx="2269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문의사항은</a:t>
            </a:r>
            <a:r>
              <a:rPr lang="en-US" altLang="ko-KR" sz="1200" dirty="0"/>
              <a:t> </a:t>
            </a:r>
            <a:r>
              <a:rPr lang="en-US" altLang="ko-KR" sz="1200" dirty="0">
                <a:hlinkClick r:id="rId13"/>
              </a:rPr>
              <a:t>class9@naver.com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56263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가상투자 </a:t>
            </a:r>
            <a:r>
              <a:rPr lang="en-US" altLang="ko-KR" sz="2400" b="1" dirty="0">
                <a:solidFill>
                  <a:srgbClr val="0070C0"/>
                </a:solidFill>
              </a:rPr>
              <a:t>/ </a:t>
            </a:r>
            <a:r>
              <a:rPr lang="ko-KR" altLang="en-US" sz="2400" b="1" dirty="0">
                <a:solidFill>
                  <a:srgbClr val="0070C0"/>
                </a:solidFill>
              </a:rPr>
              <a:t>투자분석 보기 </a:t>
            </a:r>
            <a:endParaRPr lang="en-US" altLang="ko-KR" sz="2400" b="1" dirty="0">
              <a:solidFill>
                <a:srgbClr val="0070C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A1D2AB3-F831-8A57-FD10-253D60181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86" y="553914"/>
            <a:ext cx="5432635" cy="60051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C610A8-7BB8-4706-AA95-0B826F9B3D8D}"/>
              </a:ext>
            </a:extLst>
          </p:cNvPr>
          <p:cNvSpPr txBox="1"/>
          <p:nvPr/>
        </p:nvSpPr>
        <p:spPr>
          <a:xfrm>
            <a:off x="5889882" y="691638"/>
            <a:ext cx="55515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STEP9: </a:t>
            </a:r>
            <a:r>
              <a:rPr lang="ko-KR" altLang="en-US" sz="1400" b="1" dirty="0">
                <a:solidFill>
                  <a:srgbClr val="0070C0"/>
                </a:solidFill>
              </a:rPr>
              <a:t>클릭하면 </a:t>
            </a:r>
            <a:r>
              <a:rPr lang="en-US" altLang="ko-KR" sz="1400" b="1" dirty="0">
                <a:solidFill>
                  <a:srgbClr val="0070C0"/>
                </a:solidFill>
              </a:rPr>
              <a:t>AI </a:t>
            </a:r>
            <a:r>
              <a:rPr lang="ko-KR" altLang="en-US" sz="1400" b="1" dirty="0">
                <a:solidFill>
                  <a:srgbClr val="0070C0"/>
                </a:solidFill>
              </a:rPr>
              <a:t>기술분석과 해당 시점 전후의 뉴스 기사 등</a:t>
            </a:r>
            <a:endParaRPr lang="en-US" altLang="ko-KR" sz="1400" b="1" dirty="0">
              <a:solidFill>
                <a:srgbClr val="0070C0"/>
              </a:solidFill>
            </a:endParaRPr>
          </a:p>
          <a:p>
            <a:r>
              <a:rPr lang="ko-KR" altLang="en-US" sz="1400" b="1" dirty="0">
                <a:solidFill>
                  <a:srgbClr val="0070C0"/>
                </a:solidFill>
              </a:rPr>
              <a:t>투자에 도움이 되는 정보를 확인할 수 있다</a:t>
            </a:r>
            <a:r>
              <a:rPr lang="en-US" altLang="ko-KR" sz="1400" b="1" dirty="0">
                <a:solidFill>
                  <a:srgbClr val="0070C0"/>
                </a:solidFill>
              </a:rPr>
              <a:t>. </a:t>
            </a:r>
            <a:r>
              <a:rPr lang="ko-KR" altLang="en-US" sz="1400" b="1" dirty="0">
                <a:solidFill>
                  <a:srgbClr val="0070C0"/>
                </a:solidFill>
              </a:rPr>
              <a:t> 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BF493B0-9A19-1434-C755-939C39713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607" y="1614192"/>
            <a:ext cx="5872184" cy="29722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065AFA02-28CD-A881-C640-D7664449B8BD}"/>
              </a:ext>
            </a:extLst>
          </p:cNvPr>
          <p:cNvSpPr/>
          <p:nvPr/>
        </p:nvSpPr>
        <p:spPr>
          <a:xfrm>
            <a:off x="4232850" y="4207001"/>
            <a:ext cx="320678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2A2E5497-F1CD-90BE-00AA-83A8EDC63C05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 flipV="1">
            <a:off x="4553528" y="953248"/>
            <a:ext cx="1336354" cy="3372671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66B7576B-D61D-A7BD-7B89-DBBC228A1087}"/>
              </a:ext>
            </a:extLst>
          </p:cNvPr>
          <p:cNvSpPr/>
          <p:nvPr/>
        </p:nvSpPr>
        <p:spPr>
          <a:xfrm>
            <a:off x="8559424" y="1257907"/>
            <a:ext cx="212436" cy="2460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endParaRPr lang="ko-KR" altLang="en-US">
              <a:solidFill>
                <a:srgbClr val="0070C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1B878D-5047-01B8-87B1-684119F77FB9}"/>
              </a:ext>
            </a:extLst>
          </p:cNvPr>
          <p:cNvSpPr txBox="1"/>
          <p:nvPr/>
        </p:nvSpPr>
        <p:spPr>
          <a:xfrm>
            <a:off x="8841268" y="-4512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3438488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가상투자 </a:t>
            </a:r>
            <a:r>
              <a:rPr lang="en-US" altLang="ko-KR" sz="2400" b="1" dirty="0">
                <a:solidFill>
                  <a:srgbClr val="0070C0"/>
                </a:solidFill>
              </a:rPr>
              <a:t>/ </a:t>
            </a:r>
            <a:r>
              <a:rPr lang="ko-KR" altLang="en-US" sz="2400" b="1" dirty="0" err="1">
                <a:solidFill>
                  <a:srgbClr val="0070C0"/>
                </a:solidFill>
              </a:rPr>
              <a:t>카피트레이딩</a:t>
            </a:r>
            <a:endParaRPr lang="en-US" altLang="ko-KR" sz="2400" b="1" dirty="0">
              <a:solidFill>
                <a:srgbClr val="0070C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A1D2AB3-F831-8A57-FD10-253D60181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86" y="553914"/>
            <a:ext cx="5432635" cy="60051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C610A8-7BB8-4706-AA95-0B826F9B3D8D}"/>
              </a:ext>
            </a:extLst>
          </p:cNvPr>
          <p:cNvSpPr txBox="1"/>
          <p:nvPr/>
        </p:nvSpPr>
        <p:spPr>
          <a:xfrm>
            <a:off x="5889882" y="691638"/>
            <a:ext cx="46682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STEP10: </a:t>
            </a:r>
            <a:r>
              <a:rPr lang="ko-KR" altLang="en-US" sz="1400" b="1" dirty="0">
                <a:solidFill>
                  <a:srgbClr val="0070C0"/>
                </a:solidFill>
              </a:rPr>
              <a:t>클릭하면 </a:t>
            </a:r>
            <a:r>
              <a:rPr lang="ko-KR" altLang="en-US" sz="1400" b="1" dirty="0" err="1">
                <a:solidFill>
                  <a:srgbClr val="0070C0"/>
                </a:solidFill>
              </a:rPr>
              <a:t>카피트레이딩</a:t>
            </a:r>
            <a:r>
              <a:rPr lang="ko-KR" altLang="en-US" sz="1400" b="1" dirty="0">
                <a:solidFill>
                  <a:srgbClr val="0070C0"/>
                </a:solidFill>
              </a:rPr>
              <a:t> 페이지로 이동한다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15F4925-C928-0735-8EAF-8ED78E6AB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367" y="1718198"/>
            <a:ext cx="5316549" cy="30108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2A2E5497-F1CD-90BE-00AA-83A8EDC63C05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 flipV="1">
            <a:off x="4710544" y="845527"/>
            <a:ext cx="1179338" cy="1924390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66B7576B-D61D-A7BD-7B89-DBBC228A1087}"/>
              </a:ext>
            </a:extLst>
          </p:cNvPr>
          <p:cNvSpPr/>
          <p:nvPr/>
        </p:nvSpPr>
        <p:spPr>
          <a:xfrm>
            <a:off x="8559424" y="1257907"/>
            <a:ext cx="212436" cy="2460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endParaRPr lang="ko-KR" altLang="en-US">
              <a:solidFill>
                <a:srgbClr val="0070C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714CD6C-7738-F039-3CE5-D049FFE9C31B}"/>
              </a:ext>
            </a:extLst>
          </p:cNvPr>
          <p:cNvSpPr/>
          <p:nvPr/>
        </p:nvSpPr>
        <p:spPr>
          <a:xfrm>
            <a:off x="4232849" y="2650999"/>
            <a:ext cx="477695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751A54-B298-5545-BC65-3C22DF4332A3}"/>
              </a:ext>
            </a:extLst>
          </p:cNvPr>
          <p:cNvSpPr txBox="1"/>
          <p:nvPr/>
        </p:nvSpPr>
        <p:spPr>
          <a:xfrm>
            <a:off x="8841268" y="-4512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2772273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- </a:t>
            </a:r>
            <a:r>
              <a:rPr lang="ko-KR" altLang="en-US" sz="2400" b="1" dirty="0"/>
              <a:t>가상투자 </a:t>
            </a:r>
            <a:r>
              <a:rPr lang="en-US" altLang="ko-KR" sz="2400" b="1" dirty="0">
                <a:solidFill>
                  <a:srgbClr val="0070C0"/>
                </a:solidFill>
              </a:rPr>
              <a:t>/ </a:t>
            </a:r>
            <a:r>
              <a:rPr lang="ko-KR" altLang="en-US" sz="2400" b="1" dirty="0" err="1">
                <a:solidFill>
                  <a:srgbClr val="0070C0"/>
                </a:solidFill>
              </a:rPr>
              <a:t>카피트레이딩</a:t>
            </a:r>
            <a:endParaRPr lang="en-US" altLang="ko-KR" sz="2400" b="1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D698BC-8923-F631-343D-F4EF1B2DCD68}"/>
              </a:ext>
            </a:extLst>
          </p:cNvPr>
          <p:cNvSpPr txBox="1"/>
          <p:nvPr/>
        </p:nvSpPr>
        <p:spPr>
          <a:xfrm>
            <a:off x="6198576" y="427937"/>
            <a:ext cx="50458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STEP11: </a:t>
            </a:r>
            <a:r>
              <a:rPr lang="ko-KR" altLang="en-US" sz="1400" b="1" dirty="0">
                <a:solidFill>
                  <a:srgbClr val="0070C0"/>
                </a:solidFill>
              </a:rPr>
              <a:t>클릭하면 </a:t>
            </a:r>
            <a:r>
              <a:rPr lang="en-US" altLang="ko-KR" sz="1400" b="1" dirty="0">
                <a:solidFill>
                  <a:srgbClr val="0070C0"/>
                </a:solidFill>
              </a:rPr>
              <a:t>Top Profit </a:t>
            </a:r>
            <a:r>
              <a:rPr lang="ko-KR" altLang="en-US" sz="1400" b="1" dirty="0">
                <a:solidFill>
                  <a:srgbClr val="0070C0"/>
                </a:solidFill>
              </a:rPr>
              <a:t>투자자 순위를 볼 수 있다</a:t>
            </a:r>
            <a:r>
              <a:rPr lang="en-US" altLang="ko-KR" sz="1400" b="1" dirty="0">
                <a:solidFill>
                  <a:srgbClr val="0070C0"/>
                </a:solidFill>
              </a:rPr>
              <a:t>. 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1524D92-130D-C683-38AD-F84FD263A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587" y="746678"/>
            <a:ext cx="5278868" cy="2989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69733ED-2F8E-0765-3879-0035A53B5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452" y="3854204"/>
            <a:ext cx="5266748" cy="2974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42A08AB-CF33-A8C3-0FE8-23C7C45196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4297" y="788166"/>
            <a:ext cx="5190684" cy="29479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6D531F7-A71F-5B65-3160-F82ABF734C28}"/>
              </a:ext>
            </a:extLst>
          </p:cNvPr>
          <p:cNvSpPr/>
          <p:nvPr/>
        </p:nvSpPr>
        <p:spPr>
          <a:xfrm>
            <a:off x="5653455" y="1802399"/>
            <a:ext cx="545121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E3246591-2255-95A5-9B89-1DA2D3668AEB}"/>
              </a:ext>
            </a:extLst>
          </p:cNvPr>
          <p:cNvCxnSpPr>
            <a:cxnSpLocks/>
            <a:stCxn id="3" idx="0"/>
            <a:endCxn id="6" idx="1"/>
          </p:cNvCxnSpPr>
          <p:nvPr/>
        </p:nvCxnSpPr>
        <p:spPr>
          <a:xfrm rot="5400000" flipH="1" flipV="1">
            <a:off x="5452010" y="1055833"/>
            <a:ext cx="1220573" cy="272560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0C610A8-7BB8-4706-AA95-0B826F9B3D8D}"/>
              </a:ext>
            </a:extLst>
          </p:cNvPr>
          <p:cNvSpPr txBox="1"/>
          <p:nvPr/>
        </p:nvSpPr>
        <p:spPr>
          <a:xfrm>
            <a:off x="4841151" y="3852787"/>
            <a:ext cx="4924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STEP12: </a:t>
            </a:r>
            <a:r>
              <a:rPr lang="ko-KR" altLang="en-US" sz="1400" b="1" dirty="0">
                <a:solidFill>
                  <a:srgbClr val="0070C0"/>
                </a:solidFill>
              </a:rPr>
              <a:t>클릭하면 </a:t>
            </a:r>
            <a:r>
              <a:rPr lang="en-US" altLang="ko-KR" sz="1400" b="1" dirty="0">
                <a:solidFill>
                  <a:srgbClr val="0070C0"/>
                </a:solidFill>
              </a:rPr>
              <a:t>Top</a:t>
            </a:r>
            <a:r>
              <a:rPr lang="ko-KR" altLang="en-US" sz="1400" b="1" dirty="0">
                <a:solidFill>
                  <a:srgbClr val="0070C0"/>
                </a:solidFill>
              </a:rPr>
              <a:t> </a:t>
            </a:r>
            <a:r>
              <a:rPr lang="en-US" altLang="ko-KR" sz="1400" b="1" dirty="0">
                <a:solidFill>
                  <a:srgbClr val="0070C0"/>
                </a:solidFill>
              </a:rPr>
              <a:t>Trader </a:t>
            </a:r>
            <a:r>
              <a:rPr lang="ko-KR" altLang="en-US" sz="1400" b="1" dirty="0">
                <a:solidFill>
                  <a:srgbClr val="0070C0"/>
                </a:solidFill>
              </a:rPr>
              <a:t>순위로 정렬이 가능하다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38F3C3A-ABCB-38B5-8A0B-4EFD6B34C467}"/>
              </a:ext>
            </a:extLst>
          </p:cNvPr>
          <p:cNvSpPr/>
          <p:nvPr/>
        </p:nvSpPr>
        <p:spPr>
          <a:xfrm>
            <a:off x="3190610" y="5000332"/>
            <a:ext cx="545121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4C75AF41-3F8C-386C-66B2-7B2AA70ECCF2}"/>
              </a:ext>
            </a:extLst>
          </p:cNvPr>
          <p:cNvCxnSpPr>
            <a:cxnSpLocks/>
            <a:stCxn id="12" idx="0"/>
            <a:endCxn id="7" idx="1"/>
          </p:cNvCxnSpPr>
          <p:nvPr/>
        </p:nvCxnSpPr>
        <p:spPr>
          <a:xfrm rot="5400000" flipH="1" flipV="1">
            <a:off x="3655333" y="3814514"/>
            <a:ext cx="993656" cy="1377980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33BBF7-86AF-A559-FE92-F5774D5420B3}"/>
              </a:ext>
            </a:extLst>
          </p:cNvPr>
          <p:cNvSpPr txBox="1"/>
          <p:nvPr/>
        </p:nvSpPr>
        <p:spPr>
          <a:xfrm>
            <a:off x="8841268" y="-4512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268277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1078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4400" b="1" dirty="0"/>
              <a:t>- </a:t>
            </a:r>
            <a:r>
              <a:rPr lang="ko-KR" altLang="en-US" sz="2400" b="1" dirty="0"/>
              <a:t>가상투자 </a:t>
            </a:r>
            <a:r>
              <a:rPr lang="en-US" altLang="ko-KR" sz="2400" b="1" dirty="0">
                <a:solidFill>
                  <a:srgbClr val="0070C0"/>
                </a:solidFill>
              </a:rPr>
              <a:t>/ </a:t>
            </a:r>
            <a:r>
              <a:rPr lang="ko-KR" altLang="en-US" sz="2400" b="1" dirty="0" err="1">
                <a:solidFill>
                  <a:srgbClr val="0070C0"/>
                </a:solidFill>
              </a:rPr>
              <a:t>카피트레이딩</a:t>
            </a:r>
            <a:endParaRPr lang="en-US" altLang="ko-KR" sz="2400" b="1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D698BC-8923-F631-343D-F4EF1B2DCD68}"/>
              </a:ext>
            </a:extLst>
          </p:cNvPr>
          <p:cNvSpPr txBox="1"/>
          <p:nvPr/>
        </p:nvSpPr>
        <p:spPr>
          <a:xfrm>
            <a:off x="7067203" y="484616"/>
            <a:ext cx="490711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STEP13:</a:t>
            </a:r>
            <a:r>
              <a:rPr lang="ko-KR" altLang="en-US" sz="1400" b="1" dirty="0">
                <a:solidFill>
                  <a:srgbClr val="0070C0"/>
                </a:solidFill>
              </a:rPr>
              <a:t> 클릭하면 카피 트레이딩이 가능하다</a:t>
            </a:r>
            <a:r>
              <a:rPr lang="en-US" altLang="ko-KR" sz="1400" b="1" dirty="0">
                <a:solidFill>
                  <a:srgbClr val="0070C0"/>
                </a:solidFill>
              </a:rPr>
              <a:t>. </a:t>
            </a:r>
          </a:p>
          <a:p>
            <a:r>
              <a:rPr lang="ko-KR" altLang="en-US" sz="1400" b="1" dirty="0">
                <a:solidFill>
                  <a:srgbClr val="0070C0"/>
                </a:solidFill>
              </a:rPr>
              <a:t>투자금액</a:t>
            </a:r>
            <a:r>
              <a:rPr lang="en-US" altLang="ko-KR" sz="1400" b="1" dirty="0">
                <a:solidFill>
                  <a:srgbClr val="0070C0"/>
                </a:solidFill>
              </a:rPr>
              <a:t>, </a:t>
            </a:r>
            <a:r>
              <a:rPr lang="ko-KR" altLang="en-US" sz="1400" b="1" dirty="0">
                <a:solidFill>
                  <a:srgbClr val="0070C0"/>
                </a:solidFill>
              </a:rPr>
              <a:t>수익 발생시 멈추고자 하는 목표가</a:t>
            </a:r>
            <a:r>
              <a:rPr lang="en-US" altLang="ko-KR" sz="1400" b="1" dirty="0">
                <a:solidFill>
                  <a:srgbClr val="0070C0"/>
                </a:solidFill>
              </a:rPr>
              <a:t>, </a:t>
            </a:r>
            <a:r>
              <a:rPr lang="ko-KR" altLang="en-US" sz="1400" b="1" dirty="0">
                <a:solidFill>
                  <a:srgbClr val="0070C0"/>
                </a:solidFill>
              </a:rPr>
              <a:t>손실 발생시 </a:t>
            </a:r>
            <a:endParaRPr lang="en-US" altLang="ko-KR" sz="1400" b="1" dirty="0">
              <a:solidFill>
                <a:srgbClr val="0070C0"/>
              </a:solidFill>
            </a:endParaRPr>
          </a:p>
          <a:p>
            <a:r>
              <a:rPr lang="ko-KR" altLang="en-US" sz="1400" b="1" dirty="0">
                <a:solidFill>
                  <a:srgbClr val="0070C0"/>
                </a:solidFill>
              </a:rPr>
              <a:t>멈추고자 하는 액수를 기입한다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r>
              <a:rPr lang="ko-KR" altLang="en-US" sz="1400" b="1" dirty="0">
                <a:solidFill>
                  <a:srgbClr val="0070C0"/>
                </a:solidFill>
              </a:rPr>
              <a:t> 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09EDB47-A9E0-CB7E-4285-FF9759D84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39" y="1064066"/>
            <a:ext cx="6896164" cy="38761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EA4C83B-B916-4A62-F07D-F46ADAD4B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4874" y="1447888"/>
            <a:ext cx="2775960" cy="21315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18AD9D5-A33D-B71D-897F-3B034F83A8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368" y="4081406"/>
            <a:ext cx="4831593" cy="2745642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28299B34-445B-6F81-26BF-49519885E414}"/>
              </a:ext>
            </a:extLst>
          </p:cNvPr>
          <p:cNvSpPr/>
          <p:nvPr/>
        </p:nvSpPr>
        <p:spPr>
          <a:xfrm>
            <a:off x="4218915" y="3351250"/>
            <a:ext cx="316872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D2F6EC86-E1AA-1398-237E-4146DB7EAFF9}"/>
              </a:ext>
            </a:extLst>
          </p:cNvPr>
          <p:cNvCxnSpPr>
            <a:cxnSpLocks/>
            <a:stCxn id="3" idx="0"/>
            <a:endCxn id="6" idx="1"/>
          </p:cNvCxnSpPr>
          <p:nvPr/>
        </p:nvCxnSpPr>
        <p:spPr>
          <a:xfrm rot="5400000" flipH="1" flipV="1">
            <a:off x="4473626" y="757673"/>
            <a:ext cx="2497302" cy="2689852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45A927E7-26DF-ED7A-EA13-093154D1D103}"/>
              </a:ext>
            </a:extLst>
          </p:cNvPr>
          <p:cNvSpPr/>
          <p:nvPr/>
        </p:nvSpPr>
        <p:spPr>
          <a:xfrm>
            <a:off x="9366833" y="1152062"/>
            <a:ext cx="212436" cy="2460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endParaRPr lang="ko-KR" altLang="en-US">
              <a:solidFill>
                <a:srgbClr val="0070C0"/>
              </a:solidFill>
            </a:endParaRPr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22AB1ACD-F4A2-BFC4-D353-08DA44F40574}"/>
              </a:ext>
            </a:extLst>
          </p:cNvPr>
          <p:cNvSpPr/>
          <p:nvPr/>
        </p:nvSpPr>
        <p:spPr>
          <a:xfrm>
            <a:off x="9396636" y="3715244"/>
            <a:ext cx="212436" cy="2460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endParaRPr lang="ko-KR" altLang="en-US">
              <a:solidFill>
                <a:srgbClr val="0070C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870031-EBE5-87E5-7E35-B8E6F0D2B73B}"/>
              </a:ext>
            </a:extLst>
          </p:cNvPr>
          <p:cNvSpPr/>
          <p:nvPr/>
        </p:nvSpPr>
        <p:spPr>
          <a:xfrm>
            <a:off x="8684254" y="3357268"/>
            <a:ext cx="705930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956BE7-4214-B32A-D14C-9594FD470794}"/>
              </a:ext>
            </a:extLst>
          </p:cNvPr>
          <p:cNvSpPr/>
          <p:nvPr/>
        </p:nvSpPr>
        <p:spPr>
          <a:xfrm>
            <a:off x="10184903" y="5045391"/>
            <a:ext cx="1836057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715435-77EF-8A37-C624-FF829D315614}"/>
              </a:ext>
            </a:extLst>
          </p:cNvPr>
          <p:cNvSpPr txBox="1"/>
          <p:nvPr/>
        </p:nvSpPr>
        <p:spPr>
          <a:xfrm>
            <a:off x="7086587" y="3968064"/>
            <a:ext cx="47131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STEP14: </a:t>
            </a:r>
            <a:r>
              <a:rPr lang="ko-KR" altLang="en-US" sz="1400" b="1" dirty="0">
                <a:solidFill>
                  <a:srgbClr val="0070C0"/>
                </a:solidFill>
              </a:rPr>
              <a:t>트레이딩이 </a:t>
            </a:r>
            <a:r>
              <a:rPr lang="en-US" altLang="ko-KR" sz="1400" b="1" dirty="0">
                <a:solidFill>
                  <a:srgbClr val="0070C0"/>
                </a:solidFill>
              </a:rPr>
              <a:t>ADD</a:t>
            </a:r>
            <a:r>
              <a:rPr lang="ko-KR" altLang="en-US" sz="1400" b="1" dirty="0">
                <a:solidFill>
                  <a:srgbClr val="0070C0"/>
                </a:solidFill>
              </a:rPr>
              <a:t>된 것을 확인할 수 있다</a:t>
            </a:r>
            <a:r>
              <a:rPr lang="en-US" altLang="ko-KR" sz="1400" b="1" dirty="0">
                <a:solidFill>
                  <a:srgbClr val="0070C0"/>
                </a:solidFill>
              </a:rPr>
              <a:t>. 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8D4DDBD7-14C0-D958-1B20-966304231608}"/>
              </a:ext>
            </a:extLst>
          </p:cNvPr>
          <p:cNvCxnSpPr>
            <a:cxnSpLocks/>
            <a:stCxn id="18" idx="1"/>
            <a:endCxn id="16" idx="1"/>
          </p:cNvCxnSpPr>
          <p:nvPr/>
        </p:nvCxnSpPr>
        <p:spPr>
          <a:xfrm rot="10800000" flipH="1" flipV="1">
            <a:off x="7086587" y="4121953"/>
            <a:ext cx="3098316" cy="1042356"/>
          </a:xfrm>
          <a:prstGeom prst="bentConnector3">
            <a:avLst>
              <a:gd name="adj1" fmla="val -7378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55950C-6B6D-22E0-2181-DB6F3836AB18}"/>
              </a:ext>
            </a:extLst>
          </p:cNvPr>
          <p:cNvSpPr txBox="1"/>
          <p:nvPr/>
        </p:nvSpPr>
        <p:spPr>
          <a:xfrm>
            <a:off x="8841268" y="-4512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1188214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커뮤니티 </a:t>
            </a:r>
            <a:r>
              <a:rPr lang="en-US" altLang="ko-KR" sz="2400" b="1" dirty="0">
                <a:solidFill>
                  <a:srgbClr val="0070C0"/>
                </a:solidFill>
              </a:rPr>
              <a:t>/ feed &amp; </a:t>
            </a:r>
            <a:r>
              <a:rPr lang="en-US" altLang="ko-KR" sz="2400" b="1" dirty="0"/>
              <a:t>TALK</a:t>
            </a:r>
            <a:r>
              <a:rPr lang="en-US" altLang="ko-KR" sz="2400" b="1" dirty="0">
                <a:solidFill>
                  <a:srgbClr val="0070C0"/>
                </a:solidFill>
              </a:rPr>
              <a:t> / </a:t>
            </a:r>
            <a:r>
              <a:rPr lang="ko-KR" altLang="en-US" sz="2400" b="1" dirty="0" err="1">
                <a:solidFill>
                  <a:srgbClr val="0070C0"/>
                </a:solidFill>
              </a:rPr>
              <a:t>알림톡</a:t>
            </a:r>
            <a:r>
              <a:rPr lang="ko-KR" altLang="en-US" sz="2400" b="1" dirty="0">
                <a:solidFill>
                  <a:srgbClr val="0070C0"/>
                </a:solidFill>
              </a:rPr>
              <a:t> 서비스</a:t>
            </a:r>
            <a:endParaRPr lang="en-US" altLang="ko-KR" sz="2400" b="1" dirty="0">
              <a:solidFill>
                <a:srgbClr val="0070C0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34CA28-EF00-3740-BFA4-E8DD40BD0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60" y="1336845"/>
            <a:ext cx="4615281" cy="50905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E61E2FA-49E0-EE52-8CF7-1563CA42E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7477" y="1347261"/>
            <a:ext cx="4615281" cy="5096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0B7AA2F6-35D3-5FF3-578D-EAF11843B737}"/>
              </a:ext>
            </a:extLst>
          </p:cNvPr>
          <p:cNvSpPr/>
          <p:nvPr/>
        </p:nvSpPr>
        <p:spPr>
          <a:xfrm>
            <a:off x="1421808" y="1389599"/>
            <a:ext cx="582838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620694-91F6-20F2-43E0-D6C3A4BB759D}"/>
              </a:ext>
            </a:extLst>
          </p:cNvPr>
          <p:cNvSpPr txBox="1"/>
          <p:nvPr/>
        </p:nvSpPr>
        <p:spPr>
          <a:xfrm>
            <a:off x="1909899" y="901557"/>
            <a:ext cx="43091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STEP15:</a:t>
            </a:r>
            <a:r>
              <a:rPr lang="ko-KR" altLang="en-US" sz="1400" b="1" dirty="0">
                <a:solidFill>
                  <a:srgbClr val="0070C0"/>
                </a:solidFill>
              </a:rPr>
              <a:t> 클릭하면 커뮤니티 페이지로 이동한다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D1C734-50E7-3FD8-6250-8B40EEF60C13}"/>
              </a:ext>
            </a:extLst>
          </p:cNvPr>
          <p:cNvSpPr txBox="1"/>
          <p:nvPr/>
        </p:nvSpPr>
        <p:spPr>
          <a:xfrm>
            <a:off x="7783160" y="831263"/>
            <a:ext cx="41296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STEP17:</a:t>
            </a:r>
            <a:r>
              <a:rPr lang="ko-KR" altLang="en-US" sz="1400" b="1" dirty="0">
                <a:solidFill>
                  <a:srgbClr val="0070C0"/>
                </a:solidFill>
              </a:rPr>
              <a:t> 클릭하면 </a:t>
            </a:r>
            <a:r>
              <a:rPr lang="ko-KR" altLang="en-US" sz="1400" b="1" dirty="0" err="1">
                <a:solidFill>
                  <a:srgbClr val="0070C0"/>
                </a:solidFill>
              </a:rPr>
              <a:t>알림톡</a:t>
            </a:r>
            <a:r>
              <a:rPr lang="ko-KR" altLang="en-US" sz="1400" b="1" dirty="0">
                <a:solidFill>
                  <a:srgbClr val="0070C0"/>
                </a:solidFill>
              </a:rPr>
              <a:t> 페이지로 이동한다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792D3D0-FCBA-F16C-B906-1EC2B6B48FA3}"/>
              </a:ext>
            </a:extLst>
          </p:cNvPr>
          <p:cNvSpPr/>
          <p:nvPr/>
        </p:nvSpPr>
        <p:spPr>
          <a:xfrm>
            <a:off x="7875362" y="1405191"/>
            <a:ext cx="582838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1125AC31-8709-D44B-A58C-876CAFF07629}"/>
              </a:ext>
            </a:extLst>
          </p:cNvPr>
          <p:cNvCxnSpPr>
            <a:cxnSpLocks/>
            <a:stCxn id="3" idx="0"/>
            <a:endCxn id="5" idx="1"/>
          </p:cNvCxnSpPr>
          <p:nvPr/>
        </p:nvCxnSpPr>
        <p:spPr>
          <a:xfrm rot="5400000" flipH="1" flipV="1">
            <a:off x="1644487" y="1124187"/>
            <a:ext cx="334153" cy="196672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06118D7A-9EA3-BC5C-88AA-BC2620B5DEDC}"/>
              </a:ext>
            </a:extLst>
          </p:cNvPr>
          <p:cNvCxnSpPr>
            <a:cxnSpLocks/>
            <a:endCxn id="6" idx="1"/>
          </p:cNvCxnSpPr>
          <p:nvPr/>
        </p:nvCxnSpPr>
        <p:spPr>
          <a:xfrm rot="16200000" flipV="1">
            <a:off x="7757167" y="1011146"/>
            <a:ext cx="435611" cy="383624"/>
          </a:xfrm>
          <a:prstGeom prst="bentConnector4">
            <a:avLst>
              <a:gd name="adj1" fmla="val 32336"/>
              <a:gd name="adj2" fmla="val 15959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1B3CC97-0328-1D72-C0A4-B5FE1E682824}"/>
              </a:ext>
            </a:extLst>
          </p:cNvPr>
          <p:cNvSpPr/>
          <p:nvPr/>
        </p:nvSpPr>
        <p:spPr>
          <a:xfrm>
            <a:off x="1938245" y="2998591"/>
            <a:ext cx="1701770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496B4A9-0F12-BD9A-5FFC-2704E5C605EF}"/>
              </a:ext>
            </a:extLst>
          </p:cNvPr>
          <p:cNvSpPr txBox="1"/>
          <p:nvPr/>
        </p:nvSpPr>
        <p:spPr>
          <a:xfrm>
            <a:off x="2559043" y="3450247"/>
            <a:ext cx="41184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STEP16: feed</a:t>
            </a:r>
            <a:r>
              <a:rPr lang="ko-KR" altLang="en-US" sz="1400" b="1" dirty="0">
                <a:solidFill>
                  <a:srgbClr val="0070C0"/>
                </a:solidFill>
              </a:rPr>
              <a:t>를 입력하고 </a:t>
            </a:r>
            <a:r>
              <a:rPr lang="en-US" altLang="ko-KR" sz="1400" b="1" dirty="0">
                <a:solidFill>
                  <a:srgbClr val="0070C0"/>
                </a:solidFill>
              </a:rPr>
              <a:t>post</a:t>
            </a:r>
            <a:r>
              <a:rPr lang="ko-KR" altLang="en-US" sz="1400" b="1" dirty="0">
                <a:solidFill>
                  <a:srgbClr val="0070C0"/>
                </a:solidFill>
              </a:rPr>
              <a:t>버튼을 누르면</a:t>
            </a:r>
            <a:endParaRPr lang="en-US" altLang="ko-KR" sz="1400" b="1" dirty="0">
              <a:solidFill>
                <a:srgbClr val="0070C0"/>
              </a:solidFill>
            </a:endParaRPr>
          </a:p>
          <a:p>
            <a:r>
              <a:rPr lang="en-US" altLang="ko-KR" sz="1400" b="1" dirty="0">
                <a:solidFill>
                  <a:srgbClr val="0070C0"/>
                </a:solidFill>
              </a:rPr>
              <a:t>feed</a:t>
            </a:r>
            <a:r>
              <a:rPr lang="ko-KR" altLang="en-US" sz="1400" b="1" dirty="0">
                <a:solidFill>
                  <a:srgbClr val="0070C0"/>
                </a:solidFill>
              </a:rPr>
              <a:t>가 </a:t>
            </a:r>
            <a:r>
              <a:rPr lang="ko-KR" altLang="en-US" sz="1400" b="1" u="sng" dirty="0">
                <a:solidFill>
                  <a:srgbClr val="0070C0"/>
                </a:solidFill>
              </a:rPr>
              <a:t>등록된다</a:t>
            </a:r>
            <a:r>
              <a:rPr lang="en-US" altLang="ko-KR" sz="1400" b="1" u="sng" dirty="0">
                <a:solidFill>
                  <a:srgbClr val="0070C0"/>
                </a:solidFill>
              </a:rPr>
              <a:t>.</a:t>
            </a:r>
            <a:endParaRPr lang="ko-KR" altLang="en-US" sz="1400" b="1" u="sng" dirty="0">
              <a:solidFill>
                <a:srgbClr val="0070C0"/>
              </a:solidFill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673E5487-80C0-D33A-145D-C7EC2490040C}"/>
              </a:ext>
            </a:extLst>
          </p:cNvPr>
          <p:cNvCxnSpPr>
            <a:cxnSpLocks/>
            <a:stCxn id="17" idx="1"/>
            <a:endCxn id="19" idx="1"/>
          </p:cNvCxnSpPr>
          <p:nvPr/>
        </p:nvCxnSpPr>
        <p:spPr>
          <a:xfrm rot="10800000" flipH="1" flipV="1">
            <a:off x="1938245" y="3117509"/>
            <a:ext cx="620798" cy="594348"/>
          </a:xfrm>
          <a:prstGeom prst="bentConnector3">
            <a:avLst>
              <a:gd name="adj1" fmla="val -36824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80848B2-59EF-6657-19AE-AFB24A1A595F}"/>
              </a:ext>
            </a:extLst>
          </p:cNvPr>
          <p:cNvSpPr/>
          <p:nvPr/>
        </p:nvSpPr>
        <p:spPr>
          <a:xfrm>
            <a:off x="1542591" y="4135948"/>
            <a:ext cx="1912785" cy="3588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AA4E70E8-CC5D-DAFE-7DCA-499EF4CC1003}"/>
              </a:ext>
            </a:extLst>
          </p:cNvPr>
          <p:cNvCxnSpPr>
            <a:cxnSpLocks/>
            <a:stCxn id="25" idx="0"/>
          </p:cNvCxnSpPr>
          <p:nvPr/>
        </p:nvCxnSpPr>
        <p:spPr>
          <a:xfrm rot="5400000" flipH="1" flipV="1">
            <a:off x="2792918" y="3631748"/>
            <a:ext cx="210267" cy="798134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86CFB70-0BCD-A632-9C21-807E175AC558}"/>
              </a:ext>
            </a:extLst>
          </p:cNvPr>
          <p:cNvSpPr/>
          <p:nvPr/>
        </p:nvSpPr>
        <p:spPr>
          <a:xfrm>
            <a:off x="10258077" y="2319591"/>
            <a:ext cx="582838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5DA3AE1-78A3-FFF4-BD23-2CCBCCB9996F}"/>
              </a:ext>
            </a:extLst>
          </p:cNvPr>
          <p:cNvSpPr txBox="1"/>
          <p:nvPr/>
        </p:nvSpPr>
        <p:spPr>
          <a:xfrm>
            <a:off x="7163101" y="2633779"/>
            <a:ext cx="3482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STEP18:</a:t>
            </a:r>
            <a:r>
              <a:rPr lang="ko-KR" altLang="en-US" sz="1400" b="1" dirty="0">
                <a:solidFill>
                  <a:srgbClr val="0070C0"/>
                </a:solidFill>
              </a:rPr>
              <a:t> 클릭하면 차례대로 메시지가</a:t>
            </a:r>
            <a:endParaRPr lang="en-US" altLang="ko-KR" sz="1400" b="1" dirty="0">
              <a:solidFill>
                <a:srgbClr val="0070C0"/>
              </a:solidFill>
            </a:endParaRPr>
          </a:p>
          <a:p>
            <a:r>
              <a:rPr lang="ko-KR" altLang="en-US" sz="1400" b="1" dirty="0">
                <a:solidFill>
                  <a:srgbClr val="0070C0"/>
                </a:solidFill>
              </a:rPr>
              <a:t>시뮬레이션 된다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74690486-2A16-A154-CA51-3E9973DCCBA4}"/>
              </a:ext>
            </a:extLst>
          </p:cNvPr>
          <p:cNvCxnSpPr>
            <a:cxnSpLocks/>
            <a:stCxn id="30" idx="1"/>
            <a:endCxn id="29" idx="1"/>
          </p:cNvCxnSpPr>
          <p:nvPr/>
        </p:nvCxnSpPr>
        <p:spPr>
          <a:xfrm rot="10800000" flipH="1">
            <a:off x="7163101" y="2438509"/>
            <a:ext cx="3094976" cy="456880"/>
          </a:xfrm>
          <a:prstGeom prst="bentConnector3">
            <a:avLst>
              <a:gd name="adj1" fmla="val -7386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12C5384-1569-4B6F-EA78-AEEB82A118B5}"/>
              </a:ext>
            </a:extLst>
          </p:cNvPr>
          <p:cNvSpPr txBox="1"/>
          <p:nvPr/>
        </p:nvSpPr>
        <p:spPr>
          <a:xfrm>
            <a:off x="8841268" y="-4512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27332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– OPEN_API_CHART </a:t>
            </a:r>
            <a:r>
              <a:rPr lang="en-US" altLang="ko-KR" sz="2400" b="1" dirty="0">
                <a:solidFill>
                  <a:srgbClr val="0070C0"/>
                </a:solidFill>
              </a:rPr>
              <a:t>/ Crypto </a:t>
            </a:r>
            <a:r>
              <a:rPr lang="ko-KR" altLang="en-US" sz="2400" b="1" dirty="0">
                <a:solidFill>
                  <a:srgbClr val="0070C0"/>
                </a:solidFill>
              </a:rPr>
              <a:t>거래 데이터 실시간 정보수신 및 순위화</a:t>
            </a:r>
            <a:endParaRPr lang="en-US" altLang="ko-KR" sz="2400" b="1" dirty="0">
              <a:solidFill>
                <a:srgbClr val="0070C0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D621130-31DA-1EE3-F461-8237DEF9C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86" y="975946"/>
            <a:ext cx="5170862" cy="56974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76E0BC7-893B-6B83-4A04-4823DBFF3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93432"/>
            <a:ext cx="4992692" cy="16756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806A51-0F50-2DEA-C3BA-785A0A1D311B}"/>
              </a:ext>
            </a:extLst>
          </p:cNvPr>
          <p:cNvSpPr txBox="1"/>
          <p:nvPr/>
        </p:nvSpPr>
        <p:spPr>
          <a:xfrm>
            <a:off x="1201224" y="611041"/>
            <a:ext cx="512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STEP19:</a:t>
            </a:r>
            <a:r>
              <a:rPr lang="ko-KR" altLang="en-US" sz="1400" b="1" dirty="0">
                <a:solidFill>
                  <a:srgbClr val="0070C0"/>
                </a:solidFill>
              </a:rPr>
              <a:t> 클릭하면 </a:t>
            </a:r>
            <a:r>
              <a:rPr lang="en-US" altLang="ko-KR" sz="1400" b="1" dirty="0">
                <a:solidFill>
                  <a:srgbClr val="0070C0"/>
                </a:solidFill>
              </a:rPr>
              <a:t>OPEN_API_CHART</a:t>
            </a:r>
            <a:r>
              <a:rPr lang="ko-KR" altLang="en-US" sz="1400" b="1" dirty="0">
                <a:solidFill>
                  <a:srgbClr val="0070C0"/>
                </a:solidFill>
              </a:rPr>
              <a:t> 페이지로 이동한다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41943FB-7BE9-E96D-1A94-72E221072BE5}"/>
              </a:ext>
            </a:extLst>
          </p:cNvPr>
          <p:cNvSpPr/>
          <p:nvPr/>
        </p:nvSpPr>
        <p:spPr>
          <a:xfrm>
            <a:off x="2002101" y="1103015"/>
            <a:ext cx="723514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DB2E99B3-34B7-5E33-C035-B3FF1AA1B52C}"/>
              </a:ext>
            </a:extLst>
          </p:cNvPr>
          <p:cNvCxnSpPr>
            <a:cxnSpLocks/>
            <a:stCxn id="5" idx="1"/>
            <a:endCxn id="3" idx="1"/>
          </p:cNvCxnSpPr>
          <p:nvPr/>
        </p:nvCxnSpPr>
        <p:spPr>
          <a:xfrm rot="10800000">
            <a:off x="1201225" y="764931"/>
            <a:ext cx="800877" cy="457003"/>
          </a:xfrm>
          <a:prstGeom prst="bentConnector3">
            <a:avLst>
              <a:gd name="adj1" fmla="val 128544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F93DC8-E80C-E9A1-21B9-C70C4EDD2FF1}"/>
              </a:ext>
            </a:extLst>
          </p:cNvPr>
          <p:cNvSpPr txBox="1"/>
          <p:nvPr/>
        </p:nvSpPr>
        <p:spPr>
          <a:xfrm>
            <a:off x="5714987" y="2870546"/>
            <a:ext cx="607025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STEP20:</a:t>
            </a:r>
            <a:r>
              <a:rPr lang="ko-KR" altLang="en-US" sz="1400" b="1" dirty="0">
                <a:solidFill>
                  <a:srgbClr val="0070C0"/>
                </a:solidFill>
              </a:rPr>
              <a:t> 스크롤바를 내리고</a:t>
            </a:r>
            <a:r>
              <a:rPr lang="en-US" altLang="ko-KR" sz="1400" b="1" dirty="0">
                <a:solidFill>
                  <a:srgbClr val="0070C0"/>
                </a:solidFill>
              </a:rPr>
              <a:t>, </a:t>
            </a:r>
            <a:r>
              <a:rPr lang="ko-KR" altLang="en-US" sz="1400" b="1" u="sng" dirty="0">
                <a:solidFill>
                  <a:srgbClr val="0070C0"/>
                </a:solidFill>
              </a:rPr>
              <a:t>좌측에는 설치된 파이썬 </a:t>
            </a:r>
            <a:endParaRPr lang="en-US" altLang="ko-KR" sz="1400" b="1" u="sng" dirty="0">
              <a:solidFill>
                <a:srgbClr val="0070C0"/>
              </a:solidFill>
            </a:endParaRPr>
          </a:p>
          <a:p>
            <a:r>
              <a:rPr lang="ko-KR" altLang="en-US" sz="1400" b="1" dirty="0">
                <a:solidFill>
                  <a:srgbClr val="0070C0"/>
                </a:solidFill>
              </a:rPr>
              <a:t>실행파일을 선택한다</a:t>
            </a:r>
            <a:r>
              <a:rPr lang="en-US" altLang="ko-KR" sz="1400" b="1" dirty="0">
                <a:solidFill>
                  <a:srgbClr val="0070C0"/>
                </a:solidFill>
              </a:rPr>
              <a:t>. </a:t>
            </a:r>
            <a:r>
              <a:rPr lang="ko-KR" altLang="en-US" sz="1400" b="1" u="sng" dirty="0">
                <a:solidFill>
                  <a:srgbClr val="0070C0"/>
                </a:solidFill>
              </a:rPr>
              <a:t>우측에는 </a:t>
            </a:r>
            <a:r>
              <a:rPr lang="en-US" altLang="ko-KR" sz="1400" b="1" i="0" u="sng" dirty="0">
                <a:solidFill>
                  <a:srgbClr val="0070C0"/>
                </a:solidFill>
                <a:effectLst/>
                <a:latin typeface="-apple-system"/>
              </a:rPr>
              <a:t>python getTop100CoinData.py </a:t>
            </a:r>
            <a:r>
              <a:rPr lang="ko-KR" altLang="en-US" sz="1400" b="1" dirty="0">
                <a:solidFill>
                  <a:srgbClr val="0070C0"/>
                </a:solidFill>
              </a:rPr>
              <a:t>를</a:t>
            </a:r>
            <a:r>
              <a:rPr lang="en-US" altLang="ko-KR" sz="1400" b="1" dirty="0">
                <a:solidFill>
                  <a:srgbClr val="0070C0"/>
                </a:solidFill>
              </a:rPr>
              <a:t> </a:t>
            </a:r>
            <a:r>
              <a:rPr lang="ko-KR" altLang="en-US" sz="1400" b="1" dirty="0">
                <a:solidFill>
                  <a:srgbClr val="0070C0"/>
                </a:solidFill>
              </a:rPr>
              <a:t>선택하고 </a:t>
            </a:r>
            <a:endParaRPr lang="en-US" altLang="ko-KR" sz="1400" b="1" dirty="0">
              <a:solidFill>
                <a:srgbClr val="0070C0"/>
              </a:solidFill>
            </a:endParaRPr>
          </a:p>
          <a:p>
            <a:r>
              <a:rPr lang="ko-KR" altLang="en-US" sz="1400" b="1" dirty="0">
                <a:solidFill>
                  <a:srgbClr val="0070C0"/>
                </a:solidFill>
              </a:rPr>
              <a:t>한 칸 띄우고 등록한 </a:t>
            </a:r>
            <a:r>
              <a:rPr lang="en-US" altLang="ko-KR" sz="1400" b="1" dirty="0">
                <a:solidFill>
                  <a:srgbClr val="0070C0"/>
                </a:solidFill>
              </a:rPr>
              <a:t>API Key</a:t>
            </a:r>
            <a:r>
              <a:rPr lang="ko-KR" altLang="en-US" sz="1400" b="1" dirty="0">
                <a:solidFill>
                  <a:srgbClr val="0070C0"/>
                </a:solidFill>
              </a:rPr>
              <a:t>를 입력한다</a:t>
            </a:r>
            <a:r>
              <a:rPr lang="en-US" altLang="ko-KR" sz="1400" b="1" dirty="0">
                <a:solidFill>
                  <a:srgbClr val="0070C0"/>
                </a:solidFill>
              </a:rPr>
              <a:t>. </a:t>
            </a:r>
          </a:p>
          <a:p>
            <a:r>
              <a:rPr lang="ko-KR" altLang="en-US" sz="1400" b="1" dirty="0">
                <a:solidFill>
                  <a:srgbClr val="0070C0"/>
                </a:solidFill>
              </a:rPr>
              <a:t>예</a:t>
            </a:r>
            <a:r>
              <a:rPr lang="en-US" altLang="ko-KR" sz="1400" b="1" dirty="0">
                <a:solidFill>
                  <a:srgbClr val="0070C0"/>
                </a:solidFill>
              </a:rPr>
              <a:t>)</a:t>
            </a:r>
            <a:r>
              <a:rPr lang="ko-KR" altLang="en-US" sz="1400" b="1" dirty="0">
                <a:solidFill>
                  <a:srgbClr val="0070C0"/>
                </a:solidFill>
              </a:rPr>
              <a:t> </a:t>
            </a:r>
            <a:r>
              <a:rPr lang="en-US" altLang="ko-KR" sz="1400" b="1" i="0" dirty="0">
                <a:solidFill>
                  <a:srgbClr val="0070C0"/>
                </a:solidFill>
                <a:effectLst/>
                <a:latin typeface="-apple-system"/>
              </a:rPr>
              <a:t>python getTop100CoinData.py cbb35343-71fe-4351-ac57-e3c8cb7c296c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3304CE-D018-6E7B-24C5-B1F93A72EF35}"/>
              </a:ext>
            </a:extLst>
          </p:cNvPr>
          <p:cNvSpPr/>
          <p:nvPr/>
        </p:nvSpPr>
        <p:spPr>
          <a:xfrm>
            <a:off x="6093840" y="1756312"/>
            <a:ext cx="2398310" cy="7493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3EAECCC-02A8-20A3-79C4-2DE25A381D49}"/>
              </a:ext>
            </a:extLst>
          </p:cNvPr>
          <p:cNvSpPr/>
          <p:nvPr/>
        </p:nvSpPr>
        <p:spPr>
          <a:xfrm>
            <a:off x="8591266" y="1756312"/>
            <a:ext cx="2236679" cy="7493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22F09816-0FC1-2D45-DAB9-95DCB1157E3D}"/>
              </a:ext>
            </a:extLst>
          </p:cNvPr>
          <p:cNvCxnSpPr>
            <a:cxnSpLocks/>
            <a:stCxn id="12" idx="0"/>
            <a:endCxn id="17" idx="2"/>
          </p:cNvCxnSpPr>
          <p:nvPr/>
        </p:nvCxnSpPr>
        <p:spPr>
          <a:xfrm rot="16200000" flipV="1">
            <a:off x="7839102" y="1959535"/>
            <a:ext cx="364904" cy="1457118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93A6C743-55D1-52F2-C746-34B3371A0EC1}"/>
              </a:ext>
            </a:extLst>
          </p:cNvPr>
          <p:cNvCxnSpPr>
            <a:cxnSpLocks/>
            <a:endCxn id="18" idx="2"/>
          </p:cNvCxnSpPr>
          <p:nvPr/>
        </p:nvCxnSpPr>
        <p:spPr>
          <a:xfrm rot="16200000" flipV="1">
            <a:off x="9688021" y="2527227"/>
            <a:ext cx="837494" cy="794323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B6FBF4C-A3F0-8394-7406-B6A3D7408199}"/>
              </a:ext>
            </a:extLst>
          </p:cNvPr>
          <p:cNvSpPr txBox="1"/>
          <p:nvPr/>
        </p:nvSpPr>
        <p:spPr>
          <a:xfrm>
            <a:off x="8841268" y="6396335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3639857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– OPEN_API_CHART </a:t>
            </a:r>
            <a:r>
              <a:rPr lang="en-US" altLang="ko-KR" sz="2400" b="1" dirty="0">
                <a:solidFill>
                  <a:srgbClr val="0070C0"/>
                </a:solidFill>
              </a:rPr>
              <a:t>/ Crypto </a:t>
            </a:r>
            <a:r>
              <a:rPr lang="ko-KR" altLang="en-US" sz="2400" b="1" dirty="0">
                <a:solidFill>
                  <a:srgbClr val="0070C0"/>
                </a:solidFill>
              </a:rPr>
              <a:t>거래 데이터 실시간 정보수신 및 순위화</a:t>
            </a:r>
            <a:endParaRPr lang="en-US" altLang="ko-KR" sz="2400" b="1" dirty="0">
              <a:solidFill>
                <a:srgbClr val="0070C0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D621130-31DA-1EE3-F461-8237DEF9C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86" y="975946"/>
            <a:ext cx="5170862" cy="56974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806A51-0F50-2DEA-C3BA-785A0A1D311B}"/>
              </a:ext>
            </a:extLst>
          </p:cNvPr>
          <p:cNvSpPr txBox="1"/>
          <p:nvPr/>
        </p:nvSpPr>
        <p:spPr>
          <a:xfrm>
            <a:off x="1201224" y="611041"/>
            <a:ext cx="3887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STEP21:</a:t>
            </a:r>
            <a:r>
              <a:rPr lang="ko-KR" altLang="en-US" sz="1400" b="1" dirty="0">
                <a:solidFill>
                  <a:srgbClr val="0070C0"/>
                </a:solidFill>
              </a:rPr>
              <a:t> 클릭하면 데이터가 업데이트된다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41943FB-7BE9-E96D-1A94-72E221072BE5}"/>
              </a:ext>
            </a:extLst>
          </p:cNvPr>
          <p:cNvSpPr/>
          <p:nvPr/>
        </p:nvSpPr>
        <p:spPr>
          <a:xfrm>
            <a:off x="4739054" y="1355477"/>
            <a:ext cx="404446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DB2E99B3-34B7-5E33-C035-B3FF1AA1B52C}"/>
              </a:ext>
            </a:extLst>
          </p:cNvPr>
          <p:cNvCxnSpPr>
            <a:cxnSpLocks/>
            <a:stCxn id="5" idx="0"/>
            <a:endCxn id="3" idx="1"/>
          </p:cNvCxnSpPr>
          <p:nvPr/>
        </p:nvCxnSpPr>
        <p:spPr>
          <a:xfrm rot="16200000" flipV="1">
            <a:off x="2775978" y="-809823"/>
            <a:ext cx="590547" cy="3740053"/>
          </a:xfrm>
          <a:prstGeom prst="bentConnector4">
            <a:avLst>
              <a:gd name="adj1" fmla="val 36971"/>
              <a:gd name="adj2" fmla="val 106112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F93DC8-E80C-E9A1-21B9-C70C4EDD2FF1}"/>
              </a:ext>
            </a:extLst>
          </p:cNvPr>
          <p:cNvSpPr txBox="1"/>
          <p:nvPr/>
        </p:nvSpPr>
        <p:spPr>
          <a:xfrm>
            <a:off x="5679818" y="1815469"/>
            <a:ext cx="56396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STEP22: </a:t>
            </a:r>
            <a:r>
              <a:rPr lang="ko-KR" altLang="en-US" sz="1400" b="1" dirty="0">
                <a:solidFill>
                  <a:srgbClr val="0070C0"/>
                </a:solidFill>
              </a:rPr>
              <a:t>클릭한 후</a:t>
            </a:r>
            <a:r>
              <a:rPr lang="en-US" altLang="ko-KR" sz="1400" b="1" dirty="0">
                <a:solidFill>
                  <a:srgbClr val="0070C0"/>
                </a:solidFill>
              </a:rPr>
              <a:t>, </a:t>
            </a:r>
            <a:r>
              <a:rPr lang="ko-KR" altLang="en-US" sz="1400" b="1" dirty="0">
                <a:solidFill>
                  <a:srgbClr val="0070C0"/>
                </a:solidFill>
              </a:rPr>
              <a:t>다시 </a:t>
            </a:r>
            <a:r>
              <a:rPr lang="en-US" altLang="ko-KR" sz="1400" b="1" u="sng" dirty="0">
                <a:solidFill>
                  <a:srgbClr val="0070C0"/>
                </a:solidFill>
              </a:rPr>
              <a:t>Snapshot</a:t>
            </a:r>
            <a:r>
              <a:rPr lang="ko-KR" altLang="en-US" sz="1400" b="1" u="sng" dirty="0">
                <a:solidFill>
                  <a:srgbClr val="0070C0"/>
                </a:solidFill>
              </a:rPr>
              <a:t>하면 </a:t>
            </a:r>
            <a:r>
              <a:rPr lang="ko-KR" altLang="en-US" sz="1400" b="1" dirty="0">
                <a:solidFill>
                  <a:srgbClr val="0070C0"/>
                </a:solidFill>
              </a:rPr>
              <a:t>당사의 </a:t>
            </a:r>
            <a:r>
              <a:rPr lang="en-US" altLang="ko-KR" sz="1400" b="1" dirty="0">
                <a:solidFill>
                  <a:srgbClr val="0070C0"/>
                </a:solidFill>
              </a:rPr>
              <a:t>ranking </a:t>
            </a:r>
            <a:r>
              <a:rPr lang="ko-KR" altLang="en-US" sz="1400" b="1" dirty="0">
                <a:solidFill>
                  <a:srgbClr val="0070C0"/>
                </a:solidFill>
              </a:rPr>
              <a:t>순으로 </a:t>
            </a:r>
            <a:endParaRPr lang="en-US" altLang="ko-KR" sz="1400" b="1" dirty="0">
              <a:solidFill>
                <a:srgbClr val="0070C0"/>
              </a:solidFill>
            </a:endParaRPr>
          </a:p>
          <a:p>
            <a:r>
              <a:rPr lang="ko-KR" altLang="en-US" sz="1400" b="1" dirty="0">
                <a:solidFill>
                  <a:srgbClr val="0070C0"/>
                </a:solidFill>
              </a:rPr>
              <a:t>가상화폐 항목이 정렬된다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3304CE-D018-6E7B-24C5-B1F93A72EF35}"/>
              </a:ext>
            </a:extLst>
          </p:cNvPr>
          <p:cNvSpPr/>
          <p:nvPr/>
        </p:nvSpPr>
        <p:spPr>
          <a:xfrm>
            <a:off x="164900" y="1337565"/>
            <a:ext cx="695986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22F09816-0FC1-2D45-DAB9-95DCB1157E3D}"/>
              </a:ext>
            </a:extLst>
          </p:cNvPr>
          <p:cNvCxnSpPr>
            <a:cxnSpLocks/>
            <a:stCxn id="12" idx="1"/>
            <a:endCxn id="17" idx="2"/>
          </p:cNvCxnSpPr>
          <p:nvPr/>
        </p:nvCxnSpPr>
        <p:spPr>
          <a:xfrm rot="10800000">
            <a:off x="512894" y="1575401"/>
            <a:ext cx="5166925" cy="501679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EA7FB8CE-6633-6646-7F3D-EA3E9E8F47C2}"/>
              </a:ext>
            </a:extLst>
          </p:cNvPr>
          <p:cNvCxnSpPr>
            <a:cxnSpLocks/>
            <a:stCxn id="5" idx="3"/>
            <a:endCxn id="12" idx="0"/>
          </p:cNvCxnSpPr>
          <p:nvPr/>
        </p:nvCxnSpPr>
        <p:spPr>
          <a:xfrm>
            <a:off x="5143500" y="1474395"/>
            <a:ext cx="3356161" cy="341074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3394014-F316-C179-A34B-D97A365BB2C5}"/>
              </a:ext>
            </a:extLst>
          </p:cNvPr>
          <p:cNvSpPr txBox="1"/>
          <p:nvPr/>
        </p:nvSpPr>
        <p:spPr>
          <a:xfrm>
            <a:off x="8841268" y="6396335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3284762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– OPEN_API DOCUMENT </a:t>
            </a:r>
            <a:r>
              <a:rPr lang="en-US" altLang="ko-KR" sz="2400" b="1" dirty="0">
                <a:solidFill>
                  <a:srgbClr val="0070C0"/>
                </a:solidFill>
              </a:rPr>
              <a:t>/ </a:t>
            </a:r>
            <a:r>
              <a:rPr lang="ko-KR" altLang="en-US" sz="2400" b="1" dirty="0" err="1">
                <a:solidFill>
                  <a:srgbClr val="0070C0"/>
                </a:solidFill>
              </a:rPr>
              <a:t>비트코인</a:t>
            </a:r>
            <a:r>
              <a:rPr lang="ko-KR" altLang="en-US" sz="2400" b="1" dirty="0">
                <a:solidFill>
                  <a:srgbClr val="0070C0"/>
                </a:solidFill>
              </a:rPr>
              <a:t> 종가 예측모델 </a:t>
            </a:r>
            <a:r>
              <a:rPr lang="en-US" altLang="ko-KR" sz="2400" b="1" dirty="0">
                <a:solidFill>
                  <a:srgbClr val="0070C0"/>
                </a:solidFill>
              </a:rPr>
              <a:t>EDA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B275D20-B544-9632-64B5-0A17C79B6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16" y="679009"/>
            <a:ext cx="5532085" cy="60884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2E72D59-203B-B986-BF8F-765CCE5C1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5613" y="1571706"/>
            <a:ext cx="4002330" cy="27577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69166EF-415C-3624-CF25-431C44B9103E}"/>
              </a:ext>
            </a:extLst>
          </p:cNvPr>
          <p:cNvSpPr/>
          <p:nvPr/>
        </p:nvSpPr>
        <p:spPr>
          <a:xfrm>
            <a:off x="2828969" y="774857"/>
            <a:ext cx="925346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2756D-1CE6-A296-F72C-C2978DEE79BE}"/>
              </a:ext>
            </a:extLst>
          </p:cNvPr>
          <p:cNvSpPr txBox="1"/>
          <p:nvPr/>
        </p:nvSpPr>
        <p:spPr>
          <a:xfrm>
            <a:off x="3812898" y="501159"/>
            <a:ext cx="39501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STEP21:</a:t>
            </a:r>
            <a:r>
              <a:rPr lang="ko-KR" altLang="en-US" sz="1400" b="1" dirty="0">
                <a:solidFill>
                  <a:srgbClr val="0070C0"/>
                </a:solidFill>
              </a:rPr>
              <a:t> 클릭하면 해당 페이지로 이동한다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5113EA51-CF2D-37B2-F1BD-61A1D85021B6}"/>
              </a:ext>
            </a:extLst>
          </p:cNvPr>
          <p:cNvCxnSpPr>
            <a:cxnSpLocks/>
            <a:stCxn id="3" idx="0"/>
            <a:endCxn id="4" idx="1"/>
          </p:cNvCxnSpPr>
          <p:nvPr/>
        </p:nvCxnSpPr>
        <p:spPr>
          <a:xfrm rot="5400000" flipH="1" flipV="1">
            <a:off x="3492366" y="454325"/>
            <a:ext cx="119809" cy="521256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B1C2C98-F2FB-BA9B-C2DF-638DF6A6DE44}"/>
              </a:ext>
            </a:extLst>
          </p:cNvPr>
          <p:cNvSpPr/>
          <p:nvPr/>
        </p:nvSpPr>
        <p:spPr>
          <a:xfrm>
            <a:off x="5106177" y="1012692"/>
            <a:ext cx="406600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A22C8A3A-FE5E-E1EE-7946-C6112AA03426}"/>
              </a:ext>
            </a:extLst>
          </p:cNvPr>
          <p:cNvCxnSpPr>
            <a:cxnSpLocks/>
            <a:stCxn id="10" idx="3"/>
            <a:endCxn id="16" idx="1"/>
          </p:cNvCxnSpPr>
          <p:nvPr/>
        </p:nvCxnSpPr>
        <p:spPr>
          <a:xfrm>
            <a:off x="5512777" y="1131610"/>
            <a:ext cx="998424" cy="178486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5B49C7B-F21B-9B4B-61DF-ED68DD6E6336}"/>
              </a:ext>
            </a:extLst>
          </p:cNvPr>
          <p:cNvSpPr txBox="1"/>
          <p:nvPr/>
        </p:nvSpPr>
        <p:spPr>
          <a:xfrm>
            <a:off x="6511201" y="1048486"/>
            <a:ext cx="49218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STEP21:</a:t>
            </a:r>
            <a:r>
              <a:rPr lang="ko-KR" altLang="en-US" sz="1400" b="1" dirty="0">
                <a:solidFill>
                  <a:srgbClr val="0070C0"/>
                </a:solidFill>
              </a:rPr>
              <a:t> 클릭하면 </a:t>
            </a:r>
            <a:r>
              <a:rPr lang="ko-KR" altLang="en-US" sz="1400" b="1" dirty="0" err="1">
                <a:solidFill>
                  <a:srgbClr val="0070C0"/>
                </a:solidFill>
              </a:rPr>
              <a:t>비트코인</a:t>
            </a:r>
            <a:r>
              <a:rPr lang="ko-KR" altLang="en-US" sz="1400" b="1" dirty="0">
                <a:solidFill>
                  <a:srgbClr val="0070C0"/>
                </a:solidFill>
              </a:rPr>
              <a:t> 종가 예측 </a:t>
            </a:r>
            <a:r>
              <a:rPr lang="en-US" altLang="ko-KR" sz="1400" b="1" dirty="0">
                <a:solidFill>
                  <a:srgbClr val="0070C0"/>
                </a:solidFill>
              </a:rPr>
              <a:t>EDA </a:t>
            </a:r>
            <a:r>
              <a:rPr lang="ko-KR" altLang="en-US" sz="1400" b="1" dirty="0">
                <a:solidFill>
                  <a:srgbClr val="0070C0"/>
                </a:solidFill>
              </a:rPr>
              <a:t>상세내용을</a:t>
            </a:r>
            <a:endParaRPr lang="en-US" altLang="ko-KR" sz="1400" b="1" dirty="0">
              <a:solidFill>
                <a:srgbClr val="0070C0"/>
              </a:solidFill>
            </a:endParaRPr>
          </a:p>
          <a:p>
            <a:r>
              <a:rPr lang="ko-KR" altLang="en-US" sz="1400" b="1" dirty="0">
                <a:solidFill>
                  <a:srgbClr val="0070C0"/>
                </a:solidFill>
              </a:rPr>
              <a:t>확인할 수 있다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9B7E1FC-8B1F-DF25-C391-F6D8DF5914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4837" y="4444503"/>
            <a:ext cx="3118447" cy="21489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16D5877-6B2A-EFA9-0B01-DD3C71CDAD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3595" y="4444503"/>
            <a:ext cx="3110388" cy="21489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3376232-E8DE-C385-0398-43725E00AB8A}"/>
              </a:ext>
            </a:extLst>
          </p:cNvPr>
          <p:cNvSpPr txBox="1"/>
          <p:nvPr/>
        </p:nvSpPr>
        <p:spPr>
          <a:xfrm>
            <a:off x="8841268" y="501159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559426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목차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DCFE9B3-F998-BC01-DEAE-CCA8D85654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392" y="967154"/>
            <a:ext cx="11816862" cy="4290646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altLang="ko-KR" b="1" dirty="0"/>
              <a:t>S/W </a:t>
            </a:r>
            <a:r>
              <a:rPr lang="ko-KR" altLang="en-US" b="1" dirty="0"/>
              <a:t>설치방법</a:t>
            </a:r>
            <a:r>
              <a:rPr lang="en-US" altLang="ko-KR" b="1" dirty="0"/>
              <a:t>(page3~4)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altLang="ko-KR" b="1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ko-KR" altLang="en-US" b="1" dirty="0"/>
              <a:t>사용방법</a:t>
            </a:r>
            <a:r>
              <a:rPr lang="en-US" altLang="ko-KR" b="1" dirty="0"/>
              <a:t>(page4~16)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ko-KR" sz="2000" b="1" dirty="0"/>
              <a:t>AYO CRYPTO HOT 10 </a:t>
            </a:r>
            <a:r>
              <a:rPr lang="ko-KR" altLang="en-US" sz="2000" b="1" dirty="0"/>
              <a:t>차트</a:t>
            </a:r>
            <a:r>
              <a:rPr lang="en-US" altLang="ko-KR" sz="2000" b="1" dirty="0"/>
              <a:t>(page4~6): </a:t>
            </a:r>
            <a:r>
              <a:rPr lang="ko-KR" altLang="en-US" sz="2000" b="1" dirty="0"/>
              <a:t>차트보기 </a:t>
            </a:r>
            <a:r>
              <a:rPr lang="en-US" altLang="ko-KR" sz="2000" b="1" dirty="0"/>
              <a:t>/ </a:t>
            </a:r>
            <a:r>
              <a:rPr lang="ko-KR" altLang="en-US" sz="2000" b="1" dirty="0"/>
              <a:t>상세정보 보기 </a:t>
            </a:r>
            <a:r>
              <a:rPr lang="en-US" altLang="ko-KR" sz="2000" b="1" dirty="0"/>
              <a:t>/ </a:t>
            </a:r>
            <a:r>
              <a:rPr lang="ko-KR" altLang="en-US" sz="2000" b="1" dirty="0"/>
              <a:t>주문하기</a:t>
            </a:r>
            <a:endParaRPr lang="en-US" altLang="ko-KR" sz="2000" b="1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ko-KR" altLang="en-US" sz="2000" b="1" dirty="0"/>
              <a:t>가상투자</a:t>
            </a:r>
            <a:r>
              <a:rPr lang="en-US" altLang="ko-KR" sz="2000" b="1" dirty="0"/>
              <a:t>(page7~12): </a:t>
            </a:r>
            <a:r>
              <a:rPr lang="ko-KR" altLang="en-US" sz="2000" b="1" dirty="0" err="1"/>
              <a:t>데시보드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 랭킹차트 보기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나 </a:t>
            </a:r>
            <a:r>
              <a:rPr lang="en-US" altLang="ko-KR" sz="2000" b="1" dirty="0"/>
              <a:t>Vs. Others)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/ </a:t>
            </a:r>
            <a:r>
              <a:rPr lang="ko-KR" altLang="en-US" sz="2000" b="1" dirty="0"/>
              <a:t>투자분석 보기 </a:t>
            </a:r>
            <a:r>
              <a:rPr lang="en-US" altLang="ko-KR" sz="2000" b="1" dirty="0"/>
              <a:t>/ </a:t>
            </a:r>
            <a:r>
              <a:rPr lang="ko-KR" altLang="en-US" sz="2000" b="1" dirty="0" err="1"/>
              <a:t>카피트레이딩</a:t>
            </a:r>
            <a:endParaRPr lang="en-US" altLang="ko-KR" sz="2000" b="1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ko-KR" altLang="en-US" sz="2000" b="1" dirty="0"/>
              <a:t>커뮤니티 </a:t>
            </a:r>
            <a:r>
              <a:rPr lang="en-US" altLang="ko-KR" sz="2000" b="1" dirty="0"/>
              <a:t>&amp; TALK(page13): feed &amp; </a:t>
            </a:r>
            <a:r>
              <a:rPr lang="ko-KR" altLang="en-US" sz="2000" b="1" dirty="0" err="1"/>
              <a:t>알림톡</a:t>
            </a:r>
            <a:r>
              <a:rPr lang="ko-KR" altLang="en-US" sz="2000" b="1" dirty="0"/>
              <a:t> 서비스</a:t>
            </a:r>
            <a:endParaRPr lang="en-US" altLang="ko-KR" sz="2000" b="1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ko-KR" sz="2000" b="1" dirty="0"/>
              <a:t>OPEN_API_CHART(page14~15): Crypto </a:t>
            </a:r>
            <a:r>
              <a:rPr lang="ko-KR" altLang="en-US" sz="2000" b="1" dirty="0"/>
              <a:t>거래 데이터 실시간 정보수신 및 순위화</a:t>
            </a:r>
            <a:endParaRPr lang="en-US" altLang="ko-KR" sz="2000" b="1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ko-KR" sz="2000" b="1" dirty="0"/>
              <a:t>OPEN_API </a:t>
            </a:r>
            <a:r>
              <a:rPr lang="ko-KR" altLang="en-US" sz="2000" b="1" dirty="0"/>
              <a:t>개발문서 </a:t>
            </a:r>
            <a:r>
              <a:rPr lang="en-US" altLang="ko-KR" sz="2000" b="1" dirty="0"/>
              <a:t>&amp; </a:t>
            </a:r>
            <a:r>
              <a:rPr lang="ko-KR" altLang="en-US" sz="2000" b="1" dirty="0" err="1"/>
              <a:t>비트코인</a:t>
            </a:r>
            <a:r>
              <a:rPr lang="ko-KR" altLang="en-US" sz="2000" b="1" dirty="0"/>
              <a:t> 종가예측 </a:t>
            </a:r>
            <a:r>
              <a:rPr lang="en-US" altLang="ko-KR" sz="2000" b="1" dirty="0"/>
              <a:t>EDA(page16)</a:t>
            </a:r>
          </a:p>
          <a:p>
            <a:pPr marL="342900" indent="-342900" algn="l">
              <a:buFontTx/>
              <a:buChar char="-"/>
            </a:pP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1025936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en-US" altLang="ko-KR" sz="3200" b="1" dirty="0"/>
              <a:t>S/W </a:t>
            </a:r>
            <a:r>
              <a:rPr lang="ko-KR" altLang="en-US" sz="3200" b="1" dirty="0"/>
              <a:t>설치방법</a:t>
            </a:r>
            <a:endParaRPr lang="en-US" altLang="ko-KR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80F1D9-A631-BBA5-2552-E2C8076BE84B}"/>
              </a:ext>
            </a:extLst>
          </p:cNvPr>
          <p:cNvSpPr txBox="1"/>
          <p:nvPr/>
        </p:nvSpPr>
        <p:spPr>
          <a:xfrm>
            <a:off x="0" y="707753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u="sng" dirty="0"/>
              <a:t>소스코드 및 설치정보 위치</a:t>
            </a:r>
            <a:r>
              <a:rPr lang="en-US" altLang="ko-KR" u="sng" dirty="0"/>
              <a:t>: </a:t>
            </a:r>
            <a:r>
              <a:rPr lang="ko-KR" altLang="en-US" u="sng" dirty="0"/>
              <a:t>https://github.com/MJsisters/ayo.git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F8C638F-3FD1-3EC9-9779-A53D15E4D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553" y="1366119"/>
            <a:ext cx="10352666" cy="464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252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en-US" altLang="ko-KR" sz="3200" b="1" dirty="0"/>
              <a:t>S/W </a:t>
            </a:r>
            <a:r>
              <a:rPr lang="ko-KR" altLang="en-US" sz="3200" b="1" dirty="0"/>
              <a:t>설치방법</a:t>
            </a:r>
            <a:endParaRPr lang="en-US" altLang="ko-KR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80F1D9-A631-BBA5-2552-E2C8076BE84B}"/>
              </a:ext>
            </a:extLst>
          </p:cNvPr>
          <p:cNvSpPr txBox="1"/>
          <p:nvPr/>
        </p:nvSpPr>
        <p:spPr>
          <a:xfrm>
            <a:off x="0" y="707753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u="sng" dirty="0"/>
              <a:t>소스코드 및 설치정보 위치</a:t>
            </a:r>
            <a:r>
              <a:rPr lang="en-US" altLang="ko-KR" u="sng" dirty="0"/>
              <a:t>: </a:t>
            </a:r>
            <a:r>
              <a:rPr lang="ko-KR" altLang="en-US" u="sng" dirty="0"/>
              <a:t>https://github.com/MJsisters/ayo.git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9A6C351-DDE9-40EE-BE74-9C79E5F9E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40" y="1439526"/>
            <a:ext cx="6232834" cy="440736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B28B7A5-458A-DC39-A984-6537ECE41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663" y="1439526"/>
            <a:ext cx="5671804" cy="440736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8AF2CEC-6562-F54E-4540-17460CFEF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2455" y="5846886"/>
            <a:ext cx="5659245" cy="70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45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- AYO CRYPTO HOT 10 </a:t>
            </a:r>
            <a:r>
              <a:rPr lang="ko-KR" altLang="en-US" sz="2400" b="1" dirty="0"/>
              <a:t>차트 </a:t>
            </a:r>
            <a:r>
              <a:rPr lang="en-US" altLang="ko-KR" sz="2400" b="1" dirty="0">
                <a:solidFill>
                  <a:srgbClr val="0070C0"/>
                </a:solidFill>
              </a:rPr>
              <a:t>/ </a:t>
            </a:r>
            <a:r>
              <a:rPr lang="ko-KR" altLang="en-US" sz="2400" b="1" dirty="0">
                <a:solidFill>
                  <a:srgbClr val="0070C0"/>
                </a:solidFill>
              </a:rPr>
              <a:t>차트보기</a:t>
            </a:r>
            <a:r>
              <a:rPr lang="en-US" altLang="ko-KR" sz="2400" b="1" dirty="0">
                <a:solidFill>
                  <a:srgbClr val="0070C0"/>
                </a:solidFill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A0FBE0-0CF4-8855-54F2-3A2020816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84" y="756138"/>
            <a:ext cx="5432636" cy="60051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384C20-3445-7C31-61C8-282604D32D48}"/>
              </a:ext>
            </a:extLst>
          </p:cNvPr>
          <p:cNvSpPr txBox="1"/>
          <p:nvPr/>
        </p:nvSpPr>
        <p:spPr>
          <a:xfrm>
            <a:off x="5721967" y="764930"/>
            <a:ext cx="64945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/>
              <a:t>1</a:t>
            </a:r>
            <a:r>
              <a:rPr lang="ko-KR" altLang="en-US" sz="1400" b="1" dirty="0"/>
              <a:t>등부터 </a:t>
            </a:r>
            <a:r>
              <a:rPr lang="en-US" altLang="ko-KR" sz="1400" b="1" dirty="0"/>
              <a:t>10</a:t>
            </a:r>
            <a:r>
              <a:rPr lang="ko-KR" altLang="en-US" sz="1400" b="1" dirty="0"/>
              <a:t>등까지의 가상화폐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순위를 관련된 비디오 컨텐츠와 함께 보여준다</a:t>
            </a:r>
            <a:r>
              <a:rPr lang="en-US" altLang="ko-KR" sz="1400" b="1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400" b="1" dirty="0"/>
              <a:t>지난주 순위</a:t>
            </a:r>
            <a:r>
              <a:rPr lang="en-US" altLang="ko-KR" sz="1400" b="1" dirty="0"/>
              <a:t>, 1</a:t>
            </a:r>
            <a:r>
              <a:rPr lang="ko-KR" altLang="en-US" sz="1400" b="1" dirty="0"/>
              <a:t>등이었던 주의 총 횟수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차트에 머무른 주의 총 횟수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등 누적정보도 보여준다</a:t>
            </a:r>
            <a:r>
              <a:rPr lang="en-US" altLang="ko-KR" sz="1400" b="1" dirty="0"/>
              <a:t>. </a:t>
            </a:r>
            <a:endParaRPr lang="ko-KR" altLang="en-US" sz="1400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A9A90C9-2915-957C-5B09-C4612AFDDEE0}"/>
              </a:ext>
            </a:extLst>
          </p:cNvPr>
          <p:cNvSpPr/>
          <p:nvPr/>
        </p:nvSpPr>
        <p:spPr>
          <a:xfrm>
            <a:off x="2312378" y="2022231"/>
            <a:ext cx="149468" cy="1934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014DF9-B324-ED78-BBE7-678DB9815DE4}"/>
              </a:ext>
            </a:extLst>
          </p:cNvPr>
          <p:cNvSpPr txBox="1"/>
          <p:nvPr/>
        </p:nvSpPr>
        <p:spPr>
          <a:xfrm>
            <a:off x="5769088" y="2272770"/>
            <a:ext cx="40879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STEP1:</a:t>
            </a:r>
            <a:r>
              <a:rPr lang="ko-KR" altLang="en-US" sz="1400" b="1" dirty="0">
                <a:solidFill>
                  <a:srgbClr val="0070C0"/>
                </a:solidFill>
              </a:rPr>
              <a:t> 클릭하면 다른 주의 차트가 표시된다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40090C9-9AE3-9D77-54C0-C77959A39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021" y="2888324"/>
            <a:ext cx="3414059" cy="3761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2E1C8C7B-B88D-96BD-622B-E6ABFB6BB1E1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2461846" y="2118946"/>
            <a:ext cx="3307242" cy="307713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0A9966D3-C5FF-21F2-95F4-F35C6CF78019}"/>
              </a:ext>
            </a:extLst>
          </p:cNvPr>
          <p:cNvSpPr/>
          <p:nvPr/>
        </p:nvSpPr>
        <p:spPr>
          <a:xfrm>
            <a:off x="7683615" y="2580547"/>
            <a:ext cx="212436" cy="2460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8B03C6-4B1A-55A3-4A92-1F6E952C1DFF}"/>
              </a:ext>
            </a:extLst>
          </p:cNvPr>
          <p:cNvSpPr txBox="1"/>
          <p:nvPr/>
        </p:nvSpPr>
        <p:spPr>
          <a:xfrm>
            <a:off x="8841268" y="-4512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2199986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- AYO CRYPTO HOT 10 </a:t>
            </a:r>
            <a:r>
              <a:rPr lang="ko-KR" altLang="en-US" sz="2400" b="1" dirty="0"/>
              <a:t>차트 </a:t>
            </a:r>
            <a:r>
              <a:rPr lang="en-US" altLang="ko-KR" sz="2400" b="1" dirty="0">
                <a:solidFill>
                  <a:srgbClr val="0070C0"/>
                </a:solidFill>
              </a:rPr>
              <a:t>/ Crypto </a:t>
            </a:r>
            <a:r>
              <a:rPr lang="ko-KR" altLang="en-US" sz="2400" b="1" dirty="0">
                <a:solidFill>
                  <a:srgbClr val="0070C0"/>
                </a:solidFill>
              </a:rPr>
              <a:t>상세정보 보기</a:t>
            </a:r>
            <a:r>
              <a:rPr lang="en-US" altLang="ko-KR" sz="2400" b="1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384C20-3445-7C31-61C8-282604D32D48}"/>
              </a:ext>
            </a:extLst>
          </p:cNvPr>
          <p:cNvSpPr txBox="1"/>
          <p:nvPr/>
        </p:nvSpPr>
        <p:spPr>
          <a:xfrm>
            <a:off x="5697415" y="756138"/>
            <a:ext cx="5586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STEP2: </a:t>
            </a:r>
            <a:r>
              <a:rPr lang="ko-KR" altLang="en-US" sz="1400" b="1" dirty="0">
                <a:solidFill>
                  <a:srgbClr val="0070C0"/>
                </a:solidFill>
              </a:rPr>
              <a:t>클릭하면 해당 가상화폐의 상세정보 페이지로 이동한다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135BE25-63FA-7450-BDB4-BACCB624F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75" y="670872"/>
            <a:ext cx="5418178" cy="59761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1707BC1-0761-6A80-0117-85547A107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3185" y="1371692"/>
            <a:ext cx="3618601" cy="39966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66F7710-B177-11C8-A24E-3A108F5FB24D}"/>
              </a:ext>
            </a:extLst>
          </p:cNvPr>
          <p:cNvSpPr txBox="1"/>
          <p:nvPr/>
        </p:nvSpPr>
        <p:spPr>
          <a:xfrm>
            <a:off x="5956033" y="5794085"/>
            <a:ext cx="36199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STEP3:</a:t>
            </a:r>
            <a:r>
              <a:rPr lang="ko-KR" altLang="en-US" sz="1400" b="1" dirty="0">
                <a:solidFill>
                  <a:srgbClr val="0070C0"/>
                </a:solidFill>
              </a:rPr>
              <a:t> 클릭하면 다시 차트로 돌아간다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80C79DF-BF48-5A45-8E13-5F69722B6509}"/>
              </a:ext>
            </a:extLst>
          </p:cNvPr>
          <p:cNvSpPr/>
          <p:nvPr/>
        </p:nvSpPr>
        <p:spPr>
          <a:xfrm>
            <a:off x="2728078" y="4220484"/>
            <a:ext cx="149468" cy="1934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96022523-30CA-8085-D386-7BC0C56E127B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2877546" y="910027"/>
            <a:ext cx="2819869" cy="3407172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9B3C0A9F-AB62-9BE5-F5AD-A231AFCEC749}"/>
              </a:ext>
            </a:extLst>
          </p:cNvPr>
          <p:cNvSpPr/>
          <p:nvPr/>
        </p:nvSpPr>
        <p:spPr>
          <a:xfrm>
            <a:off x="8384590" y="1063915"/>
            <a:ext cx="212436" cy="2460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CE34B14-3E10-02E1-A53B-B01CEBF33F0B}"/>
              </a:ext>
            </a:extLst>
          </p:cNvPr>
          <p:cNvSpPr/>
          <p:nvPr/>
        </p:nvSpPr>
        <p:spPr>
          <a:xfrm>
            <a:off x="7327787" y="2197720"/>
            <a:ext cx="149468" cy="1934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7E04AB57-AB2B-F0AC-B0AA-89170D5688D1}"/>
              </a:ext>
            </a:extLst>
          </p:cNvPr>
          <p:cNvCxnSpPr>
            <a:cxnSpLocks/>
            <a:stCxn id="12" idx="2"/>
            <a:endCxn id="18" idx="1"/>
          </p:cNvCxnSpPr>
          <p:nvPr/>
        </p:nvCxnSpPr>
        <p:spPr>
          <a:xfrm rot="5400000">
            <a:off x="4900865" y="3446318"/>
            <a:ext cx="3556824" cy="1446488"/>
          </a:xfrm>
          <a:prstGeom prst="bentConnector4">
            <a:avLst>
              <a:gd name="adj1" fmla="val 47837"/>
              <a:gd name="adj2" fmla="val 115804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C82632D-7261-F821-725C-DC42B4E5B028}"/>
              </a:ext>
            </a:extLst>
          </p:cNvPr>
          <p:cNvSpPr txBox="1"/>
          <p:nvPr/>
        </p:nvSpPr>
        <p:spPr>
          <a:xfrm>
            <a:off x="8841268" y="-4512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2835364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- AYO CRYPTO HOT 10 </a:t>
            </a:r>
            <a:r>
              <a:rPr lang="ko-KR" altLang="en-US" sz="2400" b="1" dirty="0"/>
              <a:t>차트 </a:t>
            </a:r>
            <a:r>
              <a:rPr lang="en-US" altLang="ko-KR" sz="2400" b="1" dirty="0">
                <a:solidFill>
                  <a:srgbClr val="0070C0"/>
                </a:solidFill>
              </a:rPr>
              <a:t>/ </a:t>
            </a:r>
            <a:r>
              <a:rPr lang="ko-KR" altLang="en-US" sz="2400" b="1" dirty="0">
                <a:solidFill>
                  <a:srgbClr val="0070C0"/>
                </a:solidFill>
              </a:rPr>
              <a:t>가상화폐 주문하기</a:t>
            </a:r>
            <a:r>
              <a:rPr lang="en-US" altLang="ko-KR" sz="2400" b="1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84C162-BB7B-684E-EDFB-F3FF18F3A70B}"/>
              </a:ext>
            </a:extLst>
          </p:cNvPr>
          <p:cNvSpPr txBox="1"/>
          <p:nvPr/>
        </p:nvSpPr>
        <p:spPr>
          <a:xfrm>
            <a:off x="5985470" y="714331"/>
            <a:ext cx="4884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STEP4: </a:t>
            </a:r>
            <a:r>
              <a:rPr lang="ko-KR" altLang="en-US" sz="1400" b="1" dirty="0">
                <a:solidFill>
                  <a:srgbClr val="0070C0"/>
                </a:solidFill>
              </a:rPr>
              <a:t>클릭하면 제휴사 지갑 또는 사이트로 연결되어 </a:t>
            </a:r>
            <a:endParaRPr lang="en-US" altLang="ko-KR" sz="1400" b="1" dirty="0">
              <a:solidFill>
                <a:srgbClr val="0070C0"/>
              </a:solidFill>
            </a:endParaRPr>
          </a:p>
          <a:p>
            <a:r>
              <a:rPr lang="ko-KR" altLang="en-US" sz="1400" b="1" dirty="0">
                <a:solidFill>
                  <a:srgbClr val="0070C0"/>
                </a:solidFill>
              </a:rPr>
              <a:t>주문이 가능하다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135BE25-63FA-7450-BDB4-BACCB624F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75" y="670872"/>
            <a:ext cx="5418178" cy="597611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08B95DB8-76C1-F873-2F85-52A1E41C4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003" y="1812593"/>
            <a:ext cx="3937912" cy="32328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AED8A7-D008-EAAA-F755-71FDC3B1536B}"/>
              </a:ext>
            </a:extLst>
          </p:cNvPr>
          <p:cNvSpPr txBox="1"/>
          <p:nvPr/>
        </p:nvSpPr>
        <p:spPr>
          <a:xfrm>
            <a:off x="6096000" y="5564018"/>
            <a:ext cx="3041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400" b="1" dirty="0">
                <a:solidFill>
                  <a:srgbClr val="0070C0"/>
                </a:solidFill>
              </a:rPr>
              <a:t>클릭하면 다시 차트로 돌아간다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8BD142-A54B-9D02-7238-9938E174028B}"/>
              </a:ext>
            </a:extLst>
          </p:cNvPr>
          <p:cNvSpPr/>
          <p:nvPr/>
        </p:nvSpPr>
        <p:spPr>
          <a:xfrm>
            <a:off x="3430041" y="4589939"/>
            <a:ext cx="149468" cy="1934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A0B7F6D0-1D5B-4420-576D-DD8DCE5F2D27}"/>
              </a:ext>
            </a:extLst>
          </p:cNvPr>
          <p:cNvCxnSpPr>
            <a:cxnSpLocks/>
            <a:stCxn id="4" idx="0"/>
          </p:cNvCxnSpPr>
          <p:nvPr/>
        </p:nvCxnSpPr>
        <p:spPr>
          <a:xfrm rot="5400000" flipH="1" flipV="1">
            <a:off x="2879644" y="1484114"/>
            <a:ext cx="3730957" cy="2480695"/>
          </a:xfrm>
          <a:prstGeom prst="bentConnector3">
            <a:avLst>
              <a:gd name="adj1" fmla="val 100007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1E37918-6BC0-0580-CA0F-8C79F34019FE}"/>
              </a:ext>
            </a:extLst>
          </p:cNvPr>
          <p:cNvSpPr/>
          <p:nvPr/>
        </p:nvSpPr>
        <p:spPr>
          <a:xfrm>
            <a:off x="8562109" y="2724461"/>
            <a:ext cx="1877806" cy="223546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6AD6A30A-0DBA-D632-F245-0A302442B888}"/>
              </a:ext>
            </a:extLst>
          </p:cNvPr>
          <p:cNvSpPr/>
          <p:nvPr/>
        </p:nvSpPr>
        <p:spPr>
          <a:xfrm>
            <a:off x="8427805" y="1265821"/>
            <a:ext cx="212436" cy="2460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331AD28-7A65-0BE4-85BF-45E343840415}"/>
              </a:ext>
            </a:extLst>
          </p:cNvPr>
          <p:cNvSpPr/>
          <p:nvPr/>
        </p:nvSpPr>
        <p:spPr>
          <a:xfrm>
            <a:off x="2238551" y="1939103"/>
            <a:ext cx="149468" cy="1934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7A87A317-EF60-0715-2D3A-591ECD05BDBB}"/>
              </a:ext>
            </a:extLst>
          </p:cNvPr>
          <p:cNvCxnSpPr>
            <a:cxnSpLocks/>
            <a:stCxn id="18" idx="2"/>
            <a:endCxn id="3" idx="1"/>
          </p:cNvCxnSpPr>
          <p:nvPr/>
        </p:nvCxnSpPr>
        <p:spPr>
          <a:xfrm rot="16200000" flipH="1">
            <a:off x="2411955" y="2033862"/>
            <a:ext cx="3585374" cy="3782715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1082E4-876D-5AD7-9684-05417A04BBFD}"/>
              </a:ext>
            </a:extLst>
          </p:cNvPr>
          <p:cNvSpPr txBox="1"/>
          <p:nvPr/>
        </p:nvSpPr>
        <p:spPr>
          <a:xfrm>
            <a:off x="8841268" y="-4512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483394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가상투자 </a:t>
            </a:r>
            <a:r>
              <a:rPr lang="en-US" altLang="ko-KR" sz="2400" b="1" dirty="0">
                <a:solidFill>
                  <a:srgbClr val="0070C0"/>
                </a:solidFill>
              </a:rPr>
              <a:t>/ </a:t>
            </a:r>
            <a:r>
              <a:rPr lang="ko-KR" altLang="en-US" sz="2400" b="1" dirty="0" err="1">
                <a:solidFill>
                  <a:srgbClr val="0070C0"/>
                </a:solidFill>
              </a:rPr>
              <a:t>데시보드</a:t>
            </a:r>
            <a:endParaRPr lang="en-US" altLang="ko-KR" sz="2400" b="1" dirty="0">
              <a:solidFill>
                <a:srgbClr val="0070C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5FF039-E0F7-C21F-E34A-264475797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1" y="747343"/>
            <a:ext cx="5207927" cy="57501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95AE78-DAED-D754-D81B-AC473529FB7F}"/>
              </a:ext>
            </a:extLst>
          </p:cNvPr>
          <p:cNvSpPr txBox="1"/>
          <p:nvPr/>
        </p:nvSpPr>
        <p:spPr>
          <a:xfrm>
            <a:off x="5781342" y="1046285"/>
            <a:ext cx="64844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STEP5: </a:t>
            </a:r>
            <a:r>
              <a:rPr lang="ko-KR" altLang="en-US" sz="1400" b="1" dirty="0">
                <a:solidFill>
                  <a:srgbClr val="0070C0"/>
                </a:solidFill>
              </a:rPr>
              <a:t>클릭하면 나의 가상 투자 현황을 실시간으로 볼 수 있다</a:t>
            </a:r>
            <a:r>
              <a:rPr lang="en-US" altLang="ko-KR" sz="1400" b="1" dirty="0">
                <a:solidFill>
                  <a:srgbClr val="0070C0"/>
                </a:solidFill>
              </a:rPr>
              <a:t>. </a:t>
            </a:r>
            <a:r>
              <a:rPr lang="ko-KR" altLang="en-US" sz="1400" b="1" dirty="0">
                <a:solidFill>
                  <a:srgbClr val="0070C0"/>
                </a:solidFill>
              </a:rPr>
              <a:t>투자금액</a:t>
            </a:r>
            <a:r>
              <a:rPr lang="en-US" altLang="ko-KR" sz="1400" b="1" dirty="0">
                <a:solidFill>
                  <a:srgbClr val="0070C0"/>
                </a:solidFill>
              </a:rPr>
              <a:t>, </a:t>
            </a:r>
          </a:p>
          <a:p>
            <a:r>
              <a:rPr lang="ko-KR" altLang="en-US" sz="1400" b="1" dirty="0">
                <a:solidFill>
                  <a:srgbClr val="0070C0"/>
                </a:solidFill>
              </a:rPr>
              <a:t>목표치</a:t>
            </a:r>
            <a:r>
              <a:rPr lang="en-US" altLang="ko-KR" sz="1400" b="1" dirty="0">
                <a:solidFill>
                  <a:srgbClr val="0070C0"/>
                </a:solidFill>
              </a:rPr>
              <a:t>, </a:t>
            </a:r>
            <a:r>
              <a:rPr lang="ko-KR" altLang="en-US" sz="1400" b="1" dirty="0">
                <a:solidFill>
                  <a:srgbClr val="0070C0"/>
                </a:solidFill>
              </a:rPr>
              <a:t>현재상황</a:t>
            </a:r>
            <a:r>
              <a:rPr lang="en-US" altLang="ko-KR" sz="1400" b="1" dirty="0">
                <a:solidFill>
                  <a:srgbClr val="0070C0"/>
                </a:solidFill>
              </a:rPr>
              <a:t>, </a:t>
            </a:r>
            <a:r>
              <a:rPr lang="ko-KR" altLang="en-US" sz="1400" b="1" dirty="0">
                <a:solidFill>
                  <a:srgbClr val="0070C0"/>
                </a:solidFill>
              </a:rPr>
              <a:t>예측치까지 한눈에 볼 수 있다</a:t>
            </a:r>
            <a:r>
              <a:rPr lang="en-US" altLang="ko-KR" sz="1400" b="1" dirty="0">
                <a:solidFill>
                  <a:srgbClr val="0070C0"/>
                </a:solidFill>
              </a:rPr>
              <a:t>. </a:t>
            </a:r>
          </a:p>
          <a:p>
            <a:r>
              <a:rPr lang="ko-KR" altLang="en-US" sz="1400" b="1" dirty="0" err="1">
                <a:solidFill>
                  <a:srgbClr val="0070C0"/>
                </a:solidFill>
              </a:rPr>
              <a:t>포트톨리오</a:t>
            </a:r>
            <a:r>
              <a:rPr lang="ko-KR" altLang="en-US" sz="1400" b="1" dirty="0">
                <a:solidFill>
                  <a:srgbClr val="0070C0"/>
                </a:solidFill>
              </a:rPr>
              <a:t> 구성과 </a:t>
            </a:r>
            <a:r>
              <a:rPr lang="ko-KR" altLang="en-US" sz="1400" b="1" u="sng" dirty="0">
                <a:solidFill>
                  <a:srgbClr val="0070C0"/>
                </a:solidFill>
              </a:rPr>
              <a:t>상세</a:t>
            </a:r>
            <a:r>
              <a:rPr lang="en-US" altLang="ko-KR" sz="1400" b="1" u="sng" dirty="0">
                <a:solidFill>
                  <a:srgbClr val="0070C0"/>
                </a:solidFill>
              </a:rPr>
              <a:t> </a:t>
            </a:r>
            <a:r>
              <a:rPr lang="ko-KR" altLang="en-US" sz="1400" b="1" u="sng" dirty="0">
                <a:solidFill>
                  <a:srgbClr val="0070C0"/>
                </a:solidFill>
              </a:rPr>
              <a:t>내용도 </a:t>
            </a:r>
            <a:r>
              <a:rPr lang="ko-KR" altLang="en-US" sz="1400" b="1" dirty="0">
                <a:solidFill>
                  <a:srgbClr val="0070C0"/>
                </a:solidFill>
              </a:rPr>
              <a:t>확인할 수 있다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E13F1F9-8887-E32C-8231-5799541FC1FE}"/>
              </a:ext>
            </a:extLst>
          </p:cNvPr>
          <p:cNvSpPr/>
          <p:nvPr/>
        </p:nvSpPr>
        <p:spPr>
          <a:xfrm>
            <a:off x="566767" y="852855"/>
            <a:ext cx="236795" cy="1934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26CA6A8F-76AD-D325-E56D-EA018081548A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803562" y="949570"/>
            <a:ext cx="4977780" cy="466047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F52DB12-7509-D125-AC3C-B73EA49AA3A7}"/>
              </a:ext>
            </a:extLst>
          </p:cNvPr>
          <p:cNvSpPr/>
          <p:nvPr/>
        </p:nvSpPr>
        <p:spPr>
          <a:xfrm>
            <a:off x="685164" y="3612558"/>
            <a:ext cx="4413309" cy="28849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E43E1678-3A3F-5684-6DDA-F3C0DF431DEA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5098473" y="1784949"/>
            <a:ext cx="2744265" cy="3270087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1E1B78C-0E1D-B3DD-08FE-01425EE6571D}"/>
              </a:ext>
            </a:extLst>
          </p:cNvPr>
          <p:cNvSpPr txBox="1"/>
          <p:nvPr/>
        </p:nvSpPr>
        <p:spPr>
          <a:xfrm>
            <a:off x="8841268" y="-4512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946986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0B71-077D-7F62-34AD-45E0F8089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553915"/>
          </a:xfrm>
        </p:spPr>
        <p:txBody>
          <a:bodyPr>
            <a:noAutofit/>
          </a:bodyPr>
          <a:lstStyle/>
          <a:p>
            <a:pPr algn="l"/>
            <a:r>
              <a:rPr lang="ko-KR" altLang="en-US" sz="3200" b="1" dirty="0"/>
              <a:t>사용방법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가상투자 </a:t>
            </a:r>
            <a:r>
              <a:rPr lang="en-US" altLang="ko-KR" sz="2400" b="1" dirty="0">
                <a:solidFill>
                  <a:srgbClr val="0070C0"/>
                </a:solidFill>
              </a:rPr>
              <a:t>/ </a:t>
            </a:r>
            <a:r>
              <a:rPr lang="ko-KR" altLang="en-US" sz="2400" b="1" dirty="0">
                <a:solidFill>
                  <a:srgbClr val="0070C0"/>
                </a:solidFill>
              </a:rPr>
              <a:t>랭킹차트 보기</a:t>
            </a:r>
            <a:r>
              <a:rPr lang="en-US" altLang="ko-KR" sz="2400" b="1" dirty="0">
                <a:solidFill>
                  <a:srgbClr val="0070C0"/>
                </a:solidFill>
              </a:rPr>
              <a:t>(</a:t>
            </a:r>
            <a:r>
              <a:rPr lang="ko-KR" altLang="en-US" sz="2400" b="1" dirty="0">
                <a:solidFill>
                  <a:srgbClr val="0070C0"/>
                </a:solidFill>
              </a:rPr>
              <a:t>나 </a:t>
            </a:r>
            <a:r>
              <a:rPr lang="en-US" altLang="ko-KR" sz="2400" b="1" dirty="0">
                <a:solidFill>
                  <a:srgbClr val="0070C0"/>
                </a:solidFill>
              </a:rPr>
              <a:t>Vs. Others)</a:t>
            </a:r>
            <a:r>
              <a:rPr lang="ko-KR" altLang="en-US" sz="2400" b="1" dirty="0">
                <a:solidFill>
                  <a:srgbClr val="0070C0"/>
                </a:solidFill>
              </a:rPr>
              <a:t> </a:t>
            </a:r>
            <a:endParaRPr lang="en-US" altLang="ko-KR" sz="2400" b="1" dirty="0">
              <a:solidFill>
                <a:srgbClr val="0070C0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8206407-602B-7751-ADF0-F831EC337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63" y="800099"/>
            <a:ext cx="5199658" cy="57237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698BC-8923-F631-343D-F4EF1B2DCD68}"/>
              </a:ext>
            </a:extLst>
          </p:cNvPr>
          <p:cNvSpPr txBox="1"/>
          <p:nvPr/>
        </p:nvSpPr>
        <p:spPr>
          <a:xfrm>
            <a:off x="5894641" y="680251"/>
            <a:ext cx="5724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STEP6:</a:t>
            </a:r>
            <a:r>
              <a:rPr lang="ko-KR" altLang="en-US" sz="1400" b="1" dirty="0">
                <a:solidFill>
                  <a:srgbClr val="0070C0"/>
                </a:solidFill>
              </a:rPr>
              <a:t> 클릭하면 투자자들의 현황을 볼 수 있는 페이지로 이동한다</a:t>
            </a:r>
            <a:r>
              <a:rPr lang="en-US" altLang="ko-KR" sz="1400" b="1" dirty="0">
                <a:solidFill>
                  <a:srgbClr val="0070C0"/>
                </a:solidFill>
              </a:rPr>
              <a:t>. TOP10 </a:t>
            </a:r>
            <a:r>
              <a:rPr lang="ko-KR" altLang="en-US" sz="1400" b="1" dirty="0">
                <a:solidFill>
                  <a:srgbClr val="0070C0"/>
                </a:solidFill>
              </a:rPr>
              <a:t>투자자의 랭킹을 알 수 있다</a:t>
            </a:r>
            <a:r>
              <a:rPr lang="en-US" altLang="ko-KR" sz="1400" b="1" dirty="0">
                <a:solidFill>
                  <a:srgbClr val="0070C0"/>
                </a:solidFill>
              </a:rPr>
              <a:t>. 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D5E327-8237-1486-9D1A-41C2B746D3BE}"/>
              </a:ext>
            </a:extLst>
          </p:cNvPr>
          <p:cNvSpPr txBox="1"/>
          <p:nvPr/>
        </p:nvSpPr>
        <p:spPr>
          <a:xfrm>
            <a:off x="5864468" y="1378733"/>
            <a:ext cx="5724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STEP7: </a:t>
            </a:r>
            <a:r>
              <a:rPr lang="ko-KR" altLang="en-US" sz="1400" b="1" dirty="0">
                <a:solidFill>
                  <a:srgbClr val="0070C0"/>
                </a:solidFill>
              </a:rPr>
              <a:t>클릭하면 </a:t>
            </a:r>
            <a:r>
              <a:rPr lang="ko-KR" altLang="en-US" sz="1400" b="1" dirty="0" err="1">
                <a:solidFill>
                  <a:srgbClr val="0070C0"/>
                </a:solidFill>
              </a:rPr>
              <a:t>팔로잉도</a:t>
            </a:r>
            <a:r>
              <a:rPr lang="ko-KR" altLang="en-US" sz="1400" b="1" dirty="0">
                <a:solidFill>
                  <a:srgbClr val="0070C0"/>
                </a:solidFill>
              </a:rPr>
              <a:t> 가능하다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E03C394-6623-D801-AE62-F28E1DB48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2873" y="2762994"/>
            <a:ext cx="3483022" cy="38500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597062-880A-607F-C69A-A006F1E9A412}"/>
              </a:ext>
            </a:extLst>
          </p:cNvPr>
          <p:cNvSpPr txBox="1"/>
          <p:nvPr/>
        </p:nvSpPr>
        <p:spPr>
          <a:xfrm>
            <a:off x="5864469" y="1853101"/>
            <a:ext cx="5344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070C0"/>
                </a:solidFill>
              </a:rPr>
              <a:t>STEP8: </a:t>
            </a:r>
            <a:r>
              <a:rPr lang="ko-KR" altLang="en-US" sz="1400" b="1" dirty="0">
                <a:solidFill>
                  <a:srgbClr val="0070C0"/>
                </a:solidFill>
              </a:rPr>
              <a:t>클릭하면 관심투자자의 투자 상세 내역을 볼 수 있다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</a:p>
          <a:p>
            <a:r>
              <a:rPr lang="ko-KR" altLang="en-US" sz="1400" b="1" u="sng" dirty="0">
                <a:solidFill>
                  <a:srgbClr val="0070C0"/>
                </a:solidFill>
              </a:rPr>
              <a:t>언제 어떤 가상화폐를 사고 팔았는지 수익과 손실도 알 수 있다</a:t>
            </a:r>
            <a:r>
              <a:rPr lang="en-US" altLang="ko-KR" sz="1400" b="1" dirty="0">
                <a:solidFill>
                  <a:srgbClr val="0070C0"/>
                </a:solidFill>
              </a:rPr>
              <a:t>. 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5FA9401-9BFE-8128-5693-C16BEB8BB565}"/>
              </a:ext>
            </a:extLst>
          </p:cNvPr>
          <p:cNvSpPr/>
          <p:nvPr/>
        </p:nvSpPr>
        <p:spPr>
          <a:xfrm>
            <a:off x="954694" y="905164"/>
            <a:ext cx="421524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B7CB0CCD-BC9E-45EF-853C-1D70A0528463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 flipV="1">
            <a:off x="1376218" y="941861"/>
            <a:ext cx="4518423" cy="82221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FB6E96D-A924-2EFE-E506-6E31C49A5101}"/>
              </a:ext>
            </a:extLst>
          </p:cNvPr>
          <p:cNvSpPr/>
          <p:nvPr/>
        </p:nvSpPr>
        <p:spPr>
          <a:xfrm>
            <a:off x="2385126" y="4747491"/>
            <a:ext cx="421524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EC2C54FB-3702-909B-BDE2-5F28704779C2}"/>
              </a:ext>
            </a:extLst>
          </p:cNvPr>
          <p:cNvCxnSpPr>
            <a:cxnSpLocks/>
            <a:stCxn id="14" idx="3"/>
            <a:endCxn id="8" idx="1"/>
          </p:cNvCxnSpPr>
          <p:nvPr/>
        </p:nvCxnSpPr>
        <p:spPr>
          <a:xfrm flipV="1">
            <a:off x="2806650" y="1532622"/>
            <a:ext cx="3057818" cy="3333787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F99A60E-60B3-AE02-2537-C8C5A0F2CAC6}"/>
              </a:ext>
            </a:extLst>
          </p:cNvPr>
          <p:cNvSpPr/>
          <p:nvPr/>
        </p:nvSpPr>
        <p:spPr>
          <a:xfrm>
            <a:off x="3401577" y="4569115"/>
            <a:ext cx="421524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7AD14F29-A6C6-D77E-2C24-E33EE9A9B341}"/>
              </a:ext>
            </a:extLst>
          </p:cNvPr>
          <p:cNvCxnSpPr>
            <a:cxnSpLocks/>
            <a:endCxn id="11" idx="1"/>
          </p:cNvCxnSpPr>
          <p:nvPr/>
        </p:nvCxnSpPr>
        <p:spPr>
          <a:xfrm rot="5400000" flipH="1" flipV="1">
            <a:off x="3569824" y="2395696"/>
            <a:ext cx="2575630" cy="2013660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7CFA9336-9585-F28E-E1CE-9A6DAD62242E}"/>
              </a:ext>
            </a:extLst>
          </p:cNvPr>
          <p:cNvSpPr/>
          <p:nvPr/>
        </p:nvSpPr>
        <p:spPr>
          <a:xfrm>
            <a:off x="8408166" y="2379647"/>
            <a:ext cx="212436" cy="2460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endParaRPr lang="ko-KR" altLang="en-US">
              <a:solidFill>
                <a:srgbClr val="0070C0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5BCC1DE-7CBC-1CB3-96EF-203726DF506D}"/>
              </a:ext>
            </a:extLst>
          </p:cNvPr>
          <p:cNvSpPr/>
          <p:nvPr/>
        </p:nvSpPr>
        <p:spPr>
          <a:xfrm>
            <a:off x="7042519" y="4851976"/>
            <a:ext cx="2932753" cy="176109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9E1F61-A3CF-1DE1-9DB4-3FA5751AA6B8}"/>
              </a:ext>
            </a:extLst>
          </p:cNvPr>
          <p:cNvSpPr txBox="1"/>
          <p:nvPr/>
        </p:nvSpPr>
        <p:spPr>
          <a:xfrm>
            <a:off x="8988772" y="2984676"/>
            <a:ext cx="3041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400" b="1" dirty="0">
                <a:solidFill>
                  <a:srgbClr val="0070C0"/>
                </a:solidFill>
              </a:rPr>
              <a:t>클릭하면 다시 원래로 돌아간다</a:t>
            </a:r>
            <a:r>
              <a:rPr lang="en-US" altLang="ko-KR" sz="1400" b="1" dirty="0">
                <a:solidFill>
                  <a:srgbClr val="0070C0"/>
                </a:solidFill>
              </a:rPr>
              <a:t>.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4D6A03E-B0F8-DADF-9AD0-97C4AD77DF7A}"/>
              </a:ext>
            </a:extLst>
          </p:cNvPr>
          <p:cNvSpPr/>
          <p:nvPr/>
        </p:nvSpPr>
        <p:spPr>
          <a:xfrm>
            <a:off x="8023204" y="3543077"/>
            <a:ext cx="289313" cy="2378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BE55E05E-2C41-B442-967E-B6E12238B4FD}"/>
              </a:ext>
            </a:extLst>
          </p:cNvPr>
          <p:cNvCxnSpPr>
            <a:cxnSpLocks/>
            <a:stCxn id="27" idx="0"/>
            <a:endCxn id="26" idx="1"/>
          </p:cNvCxnSpPr>
          <p:nvPr/>
        </p:nvCxnSpPr>
        <p:spPr>
          <a:xfrm rot="5400000" flipH="1" flipV="1">
            <a:off x="8376060" y="2930366"/>
            <a:ext cx="404512" cy="820911"/>
          </a:xfrm>
          <a:prstGeom prst="bentConnector2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21B25FC-92CA-9333-53B0-B28A6EBFEE72}"/>
              </a:ext>
            </a:extLst>
          </p:cNvPr>
          <p:cNvSpPr txBox="1"/>
          <p:nvPr/>
        </p:nvSpPr>
        <p:spPr>
          <a:xfrm>
            <a:off x="8841268" y="-4512"/>
            <a:ext cx="33507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u="sng" dirty="0"/>
              <a:t>부가적인 정보는 데모비디오를 참고해 주세요</a:t>
            </a:r>
            <a:endParaRPr lang="en-US" altLang="ko-KR" sz="1200" b="1" u="sng" dirty="0"/>
          </a:p>
          <a:p>
            <a:r>
              <a:rPr lang="ko-KR" altLang="en-US" sz="1200" b="1" u="sng" dirty="0"/>
              <a:t>데모비디오</a:t>
            </a:r>
            <a:r>
              <a:rPr lang="en-US" altLang="ko-KR" sz="1200" b="1" u="sng" dirty="0"/>
              <a:t>: https://youtu.be/d7sPiifBDBw</a:t>
            </a:r>
          </a:p>
        </p:txBody>
      </p:sp>
    </p:spTree>
    <p:extLst>
      <p:ext uri="{BB962C8B-B14F-4D97-AF65-F5344CB8AC3E}">
        <p14:creationId xmlns:p14="http://schemas.microsoft.com/office/powerpoint/2010/main" val="1277953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1929</TotalTime>
  <Words>854</Words>
  <Application>Microsoft Office PowerPoint</Application>
  <PresentationFormat>와이드스크린</PresentationFormat>
  <Paragraphs>105</Paragraphs>
  <Slides>17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-apple-system</vt:lpstr>
      <vt:lpstr>맑은 고딕</vt:lpstr>
      <vt:lpstr>Arial</vt:lpstr>
      <vt:lpstr>Wingdings</vt:lpstr>
      <vt:lpstr>Office 테마</vt:lpstr>
      <vt:lpstr>PowerPoint 프레젠테이션</vt:lpstr>
      <vt:lpstr>목차</vt:lpstr>
      <vt:lpstr>S/W 설치방법</vt:lpstr>
      <vt:lpstr>S/W 설치방법</vt:lpstr>
      <vt:lpstr>사용방법 - AYO CRYPTO HOT 10 차트 / 차트보기 </vt:lpstr>
      <vt:lpstr>사용방법 - AYO CRYPTO HOT 10 차트 / Crypto 상세정보 보기 </vt:lpstr>
      <vt:lpstr>사용방법 - AYO CRYPTO HOT 10 차트 / 가상화폐 주문하기 </vt:lpstr>
      <vt:lpstr>사용방법 – 가상투자 / 데시보드</vt:lpstr>
      <vt:lpstr>사용방법 – 가상투자 / 랭킹차트 보기(나 Vs. Others) </vt:lpstr>
      <vt:lpstr>사용방법 – 가상투자 / 투자분석 보기 </vt:lpstr>
      <vt:lpstr>사용방법 – 가상투자 / 카피트레이딩</vt:lpstr>
      <vt:lpstr>사용방법 - 가상투자 / 카피트레이딩</vt:lpstr>
      <vt:lpstr>사용방법 - 가상투자 / 카피트레이딩</vt:lpstr>
      <vt:lpstr>사용방법 – 커뮤니티 / feed &amp; TALK / 알림톡 서비스</vt:lpstr>
      <vt:lpstr>사용방법 – OPEN_API_CHART / Crypto 거래 데이터 실시간 정보수신 및 순위화</vt:lpstr>
      <vt:lpstr>사용방법 – OPEN_API_CHART / Crypto 거래 데이터 실시간 정보수신 및 순위화</vt:lpstr>
      <vt:lpstr>사용방법 – OPEN_API DOCUMENT / 비트코인 종가 예측모델 EDA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이순호</dc:creator>
  <cp:lastModifiedBy>이순호</cp:lastModifiedBy>
  <cp:revision>91</cp:revision>
  <dcterms:created xsi:type="dcterms:W3CDTF">2022-12-16T02:24:41Z</dcterms:created>
  <dcterms:modified xsi:type="dcterms:W3CDTF">2022-12-17T21:47:32Z</dcterms:modified>
</cp:coreProperties>
</file>

<file path=docProps/thumbnail.jpeg>
</file>